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258" r:id="rId3"/>
    <p:sldId id="291" r:id="rId4"/>
    <p:sldId id="292" r:id="rId5"/>
    <p:sldId id="263" r:id="rId6"/>
    <p:sldId id="264" r:id="rId7"/>
    <p:sldId id="293" r:id="rId8"/>
    <p:sldId id="283" r:id="rId9"/>
    <p:sldId id="284" r:id="rId10"/>
    <p:sldId id="270" r:id="rId11"/>
    <p:sldId id="271" r:id="rId12"/>
    <p:sldId id="288" r:id="rId13"/>
    <p:sldId id="290" r:id="rId14"/>
    <p:sldId id="285" r:id="rId15"/>
    <p:sldId id="289" r:id="rId16"/>
    <p:sldId id="286" r:id="rId17"/>
    <p:sldId id="276" r:id="rId18"/>
  </p:sldIdLst>
  <p:sldSz cx="9144000" cy="6858000" type="screen4x3"/>
  <p:notesSz cx="6735763" cy="9866313"/>
  <p:defaultTextStyle>
    <a:defPPr>
      <a:defRPr lang="en-US"/>
    </a:defPPr>
    <a:lvl1pPr algn="ctr" rtl="0" fontAlgn="base">
      <a:spcBef>
        <a:spcPct val="0"/>
      </a:spcBef>
      <a:spcAft>
        <a:spcPct val="0"/>
      </a:spcAft>
      <a:defRPr kern="1200">
        <a:solidFill>
          <a:schemeClr val="tx1"/>
        </a:solidFill>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134"/>
    <a:srgbClr val="06176F"/>
    <a:srgbClr val="3399FF"/>
    <a:srgbClr val="99CCFF"/>
    <a:srgbClr val="33CCFF"/>
    <a:srgbClr val="00CCFF"/>
    <a:srgbClr val="14227A"/>
    <a:srgbClr val="0E185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0" autoAdjust="0"/>
    <p:restoredTop sz="94660" autoAdjust="0"/>
  </p:normalViewPr>
  <p:slideViewPr>
    <p:cSldViewPr>
      <p:cViewPr varScale="1">
        <p:scale>
          <a:sx n="69" d="100"/>
          <a:sy n="69" d="100"/>
        </p:scale>
        <p:origin x="-1416" y="-102"/>
      </p:cViewPr>
      <p:guideLst>
        <p:guide orient="horz" pos="2160"/>
        <p:guide pos="2880"/>
      </p:guideLst>
    </p:cSldViewPr>
  </p:slideViewPr>
  <p:notesTextViewPr>
    <p:cViewPr>
      <p:scale>
        <a:sx n="1" d="1"/>
        <a:sy n="1" d="1"/>
      </p:scale>
      <p:origin x="0" y="0"/>
    </p:cViewPr>
  </p:notesTextViewPr>
  <p:notesViewPr>
    <p:cSldViewPr>
      <p:cViewPr varScale="1">
        <p:scale>
          <a:sx n="56" d="100"/>
          <a:sy n="56" d="100"/>
        </p:scale>
        <p:origin x="-2844" y="-102"/>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hdr" sz="quarter"/>
          </p:nvPr>
        </p:nvSpPr>
        <p:spPr bwMode="auto">
          <a:xfrm>
            <a:off x="0" y="0"/>
            <a:ext cx="2919233" cy="492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p>
        </p:txBody>
      </p:sp>
      <p:sp>
        <p:nvSpPr>
          <p:cNvPr id="86019" name="Rectangle 3"/>
          <p:cNvSpPr>
            <a:spLocks noGrp="1" noChangeArrowheads="1"/>
          </p:cNvSpPr>
          <p:nvPr>
            <p:ph type="dt" sz="quarter" idx="1"/>
          </p:nvPr>
        </p:nvSpPr>
        <p:spPr bwMode="auto">
          <a:xfrm>
            <a:off x="3815026" y="0"/>
            <a:ext cx="2919233" cy="492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86020" name="Rectangle 4"/>
          <p:cNvSpPr>
            <a:spLocks noGrp="1" noChangeArrowheads="1"/>
          </p:cNvSpPr>
          <p:nvPr>
            <p:ph type="ftr" sz="quarter" idx="2"/>
          </p:nvPr>
        </p:nvSpPr>
        <p:spPr bwMode="auto">
          <a:xfrm>
            <a:off x="0" y="9371604"/>
            <a:ext cx="2919233" cy="492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p>
        </p:txBody>
      </p:sp>
      <p:sp>
        <p:nvSpPr>
          <p:cNvPr id="86021" name="Rectangle 5"/>
          <p:cNvSpPr>
            <a:spLocks noGrp="1" noChangeArrowheads="1"/>
          </p:cNvSpPr>
          <p:nvPr>
            <p:ph type="sldNum" sz="quarter" idx="3"/>
          </p:nvPr>
        </p:nvSpPr>
        <p:spPr bwMode="auto">
          <a:xfrm>
            <a:off x="3815026" y="9371604"/>
            <a:ext cx="2919233" cy="492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639306A-0058-43F6-8568-97FF8F6598E3}" type="slidenum">
              <a:rPr lang="en-US"/>
              <a:pPr/>
              <a:t>‹#›</a:t>
            </a:fld>
            <a:endParaRPr lang="en-US"/>
          </a:p>
        </p:txBody>
      </p:sp>
    </p:spTree>
    <p:extLst>
      <p:ext uri="{BB962C8B-B14F-4D97-AF65-F5344CB8AC3E}">
        <p14:creationId xmlns:p14="http://schemas.microsoft.com/office/powerpoint/2010/main" val="42414905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233" cy="49296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15026" y="0"/>
            <a:ext cx="2919233" cy="492968"/>
          </a:xfrm>
          <a:prstGeom prst="rect">
            <a:avLst/>
          </a:prstGeom>
        </p:spPr>
        <p:txBody>
          <a:bodyPr vert="horz" lIns="91440" tIns="45720" rIns="91440" bIns="45720" rtlCol="0"/>
          <a:lstStyle>
            <a:lvl1pPr algn="r">
              <a:defRPr sz="1200"/>
            </a:lvl1pPr>
          </a:lstStyle>
          <a:p>
            <a:fld id="{F276892F-0401-4948-9CFA-03222ADC9733}" type="datetimeFigureOut">
              <a:rPr lang="vi-VN" smtClean="0"/>
              <a:t>02/08/2018</a:t>
            </a:fld>
            <a:endParaRPr lang="vi-VN"/>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72974" y="4685802"/>
            <a:ext cx="5389815" cy="444019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9371604"/>
            <a:ext cx="2919233" cy="492968"/>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15026" y="9371604"/>
            <a:ext cx="2919233" cy="492968"/>
          </a:xfrm>
          <a:prstGeom prst="rect">
            <a:avLst/>
          </a:prstGeom>
        </p:spPr>
        <p:txBody>
          <a:bodyPr vert="horz" lIns="91440" tIns="45720" rIns="91440" bIns="45720" rtlCol="0" anchor="b"/>
          <a:lstStyle>
            <a:lvl1pPr algn="r">
              <a:defRPr sz="1200"/>
            </a:lvl1pPr>
          </a:lstStyle>
          <a:p>
            <a:fld id="{58DD754E-9257-4DD1-B97D-7104E4DD8FC0}" type="slidenum">
              <a:rPr lang="vi-VN" smtClean="0"/>
              <a:t>‹#›</a:t>
            </a:fld>
            <a:endParaRPr lang="vi-VN"/>
          </a:p>
        </p:txBody>
      </p:sp>
    </p:spTree>
    <p:extLst>
      <p:ext uri="{BB962C8B-B14F-4D97-AF65-F5344CB8AC3E}">
        <p14:creationId xmlns:p14="http://schemas.microsoft.com/office/powerpoint/2010/main" val="242380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86" name="Text Box 14"/>
          <p:cNvSpPr txBox="1">
            <a:spLocks noChangeArrowheads="1"/>
          </p:cNvSpPr>
          <p:nvPr/>
        </p:nvSpPr>
        <p:spPr bwMode="auto">
          <a:xfrm>
            <a:off x="3657600" y="5562600"/>
            <a:ext cx="1841500" cy="79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dirty="0">
                <a:solidFill>
                  <a:schemeClr val="tx2"/>
                </a:solidFill>
              </a:rPr>
              <a:t>Company</a:t>
            </a:r>
          </a:p>
          <a:p>
            <a:r>
              <a:rPr lang="en-US" sz="2800" b="1" dirty="0">
                <a:solidFill>
                  <a:schemeClr val="tx2"/>
                </a:solidFill>
                <a:latin typeface="Verdana" pitchFamily="34" charset="0"/>
              </a:rPr>
              <a:t>LOGO</a:t>
            </a:r>
          </a:p>
        </p:txBody>
      </p:sp>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43608" y="548680"/>
            <a:ext cx="7559040" cy="2685288"/>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527CB0A-45BB-48A0-8CF9-DE4C9A8AECB7}" type="slidenum">
              <a:rPr lang="en-US"/>
              <a:pPr/>
              <a:t>‹#›</a:t>
            </a:fld>
            <a:endParaRPr lang="en-US"/>
          </a:p>
        </p:txBody>
      </p:sp>
    </p:spTree>
    <p:extLst>
      <p:ext uri="{BB962C8B-B14F-4D97-AF65-F5344CB8AC3E}">
        <p14:creationId xmlns:p14="http://schemas.microsoft.com/office/powerpoint/2010/main" val="4268488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C4ADFBD-2C61-4903-A4F3-9878382D8997}" type="slidenum">
              <a:rPr lang="en-US"/>
              <a:pPr/>
              <a:t>‹#›</a:t>
            </a:fld>
            <a:endParaRPr lang="en-US"/>
          </a:p>
        </p:txBody>
      </p:sp>
    </p:spTree>
    <p:extLst>
      <p:ext uri="{BB962C8B-B14F-4D97-AF65-F5344CB8AC3E}">
        <p14:creationId xmlns:p14="http://schemas.microsoft.com/office/powerpoint/2010/main" val="3793971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228600" y="1143000"/>
            <a:ext cx="42291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10100" y="1143000"/>
            <a:ext cx="42291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5C64A5E-F0C5-47D6-979B-5E29CCA693CE}" type="slidenum">
              <a:rPr lang="en-US"/>
              <a:pPr/>
              <a:t>‹#›</a:t>
            </a:fld>
            <a:endParaRPr lang="en-US"/>
          </a:p>
        </p:txBody>
      </p:sp>
    </p:spTree>
    <p:extLst>
      <p:ext uri="{BB962C8B-B14F-4D97-AF65-F5344CB8AC3E}">
        <p14:creationId xmlns:p14="http://schemas.microsoft.com/office/powerpoint/2010/main" val="98567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2382FFF-2C74-4FB1-9A35-D6858AF90A60}" type="slidenum">
              <a:rPr lang="en-US"/>
              <a:pPr/>
              <a:t>‹#›</a:t>
            </a:fld>
            <a:endParaRPr lang="en-US"/>
          </a:p>
        </p:txBody>
      </p:sp>
    </p:spTree>
    <p:extLst>
      <p:ext uri="{BB962C8B-B14F-4D97-AF65-F5344CB8AC3E}">
        <p14:creationId xmlns:p14="http://schemas.microsoft.com/office/powerpoint/2010/main" val="3794112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98BF5CDE-0AF0-4FF6-9F5F-02F739715E70}" type="slidenum">
              <a:rPr lang="en-US"/>
              <a:pPr/>
              <a:t>‹#›</a:t>
            </a:fld>
            <a:endParaRPr lang="en-US"/>
          </a:p>
        </p:txBody>
      </p:sp>
    </p:spTree>
    <p:extLst>
      <p:ext uri="{BB962C8B-B14F-4D97-AF65-F5344CB8AC3E}">
        <p14:creationId xmlns:p14="http://schemas.microsoft.com/office/powerpoint/2010/main" val="2526932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644567EF-572D-4DC6-9792-82938EFA003C}" type="slidenum">
              <a:rPr lang="en-US"/>
              <a:pPr/>
              <a:t>‹#›</a:t>
            </a:fld>
            <a:endParaRPr lang="en-US"/>
          </a:p>
        </p:txBody>
      </p:sp>
    </p:spTree>
    <p:extLst>
      <p:ext uri="{BB962C8B-B14F-4D97-AF65-F5344CB8AC3E}">
        <p14:creationId xmlns:p14="http://schemas.microsoft.com/office/powerpoint/2010/main" val="3894866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D0BE774-37DF-48DC-8E36-1A4AC54E2A2E}" type="slidenum">
              <a:rPr lang="en-US"/>
              <a:pPr/>
              <a:t>‹#›</a:t>
            </a:fld>
            <a:endParaRPr lang="en-US"/>
          </a:p>
        </p:txBody>
      </p:sp>
    </p:spTree>
    <p:extLst>
      <p:ext uri="{BB962C8B-B14F-4D97-AF65-F5344CB8AC3E}">
        <p14:creationId xmlns:p14="http://schemas.microsoft.com/office/powerpoint/2010/main" val="4186263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B2D55D2-77CB-4C6C-9FB4-892CDE9AC44B}" type="slidenum">
              <a:rPr lang="en-US"/>
              <a:pPr/>
              <a:t>‹#›</a:t>
            </a:fld>
            <a:endParaRPr lang="en-US"/>
          </a:p>
        </p:txBody>
      </p:sp>
    </p:spTree>
    <p:extLst>
      <p:ext uri="{BB962C8B-B14F-4D97-AF65-F5344CB8AC3E}">
        <p14:creationId xmlns:p14="http://schemas.microsoft.com/office/powerpoint/2010/main" val="4111292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BF89371-560F-469A-8076-138DD25FB50C}" type="slidenum">
              <a:rPr lang="en-US"/>
              <a:pPr/>
              <a:t>‹#›</a:t>
            </a:fld>
            <a:endParaRPr lang="en-US"/>
          </a:p>
        </p:txBody>
      </p:sp>
    </p:spTree>
    <p:extLst>
      <p:ext uri="{BB962C8B-B14F-4D97-AF65-F5344CB8AC3E}">
        <p14:creationId xmlns:p14="http://schemas.microsoft.com/office/powerpoint/2010/main" val="2568246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152400"/>
            <a:ext cx="2152650" cy="623887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228600" y="152400"/>
            <a:ext cx="6305550" cy="6238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E2233C3-CA70-473E-87FF-8801CC468CF8}" type="slidenum">
              <a:rPr lang="en-US"/>
              <a:pPr/>
              <a:t>‹#›</a:t>
            </a:fld>
            <a:endParaRPr lang="en-US"/>
          </a:p>
        </p:txBody>
      </p:sp>
    </p:spTree>
    <p:extLst>
      <p:ext uri="{BB962C8B-B14F-4D97-AF65-F5344CB8AC3E}">
        <p14:creationId xmlns:p14="http://schemas.microsoft.com/office/powerpoint/2010/main" val="2466700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10600" cy="67151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228600" y="1143000"/>
            <a:ext cx="8610600" cy="5248275"/>
          </a:xfrm>
        </p:spPr>
        <p:txBody>
          <a:bodyPr/>
          <a:lstStyle/>
          <a:p>
            <a:r>
              <a:rPr lang="en-US" smtClean="0"/>
              <a:t>Click icon to add table</a:t>
            </a:r>
            <a:endParaRPr lang="vi-VN"/>
          </a:p>
        </p:txBody>
      </p:sp>
      <p:sp>
        <p:nvSpPr>
          <p:cNvPr id="4" name="Date Placeholder 3"/>
          <p:cNvSpPr>
            <a:spLocks noGrp="1"/>
          </p:cNvSpPr>
          <p:nvPr>
            <p:ph type="dt" sz="half" idx="10"/>
          </p:nvPr>
        </p:nvSpPr>
        <p:spPr>
          <a:xfrm>
            <a:off x="457200" y="6400800"/>
            <a:ext cx="2133600" cy="320675"/>
          </a:xfrm>
        </p:spPr>
        <p:txBody>
          <a:bodyPr/>
          <a:lstStyle>
            <a:lvl1pPr>
              <a:defRPr/>
            </a:lvl1pPr>
          </a:lstStyle>
          <a:p>
            <a:endParaRPr lang="en-US"/>
          </a:p>
        </p:txBody>
      </p:sp>
      <p:sp>
        <p:nvSpPr>
          <p:cNvPr id="5" name="Footer Placeholder 4"/>
          <p:cNvSpPr>
            <a:spLocks noGrp="1"/>
          </p:cNvSpPr>
          <p:nvPr>
            <p:ph type="ftr" sz="quarter" idx="11"/>
          </p:nvPr>
        </p:nvSpPr>
        <p:spPr>
          <a:xfrm>
            <a:off x="3124200" y="6400800"/>
            <a:ext cx="2895600" cy="3206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400800"/>
            <a:ext cx="2133600" cy="320675"/>
          </a:xfrm>
        </p:spPr>
        <p:txBody>
          <a:bodyPr/>
          <a:lstStyle>
            <a:lvl1pPr>
              <a:defRPr/>
            </a:lvl1pPr>
          </a:lstStyle>
          <a:p>
            <a:fld id="{4E84F8BC-00D8-432C-A9E4-5E9147B049D0}" type="slidenum">
              <a:rPr lang="en-US"/>
              <a:pPr/>
              <a:t>‹#›</a:t>
            </a:fld>
            <a:endParaRPr lang="en-US"/>
          </a:p>
        </p:txBody>
      </p:sp>
    </p:spTree>
    <p:extLst>
      <p:ext uri="{BB962C8B-B14F-4D97-AF65-F5344CB8AC3E}">
        <p14:creationId xmlns:p14="http://schemas.microsoft.com/office/powerpoint/2010/main" val="1654115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41" name="Rectangle 17"/>
          <p:cNvSpPr>
            <a:spLocks noChangeArrowheads="1"/>
          </p:cNvSpPr>
          <p:nvPr/>
        </p:nvSpPr>
        <p:spPr bwMode="white">
          <a:xfrm>
            <a:off x="0" y="0"/>
            <a:ext cx="9144000" cy="765175"/>
          </a:xfrm>
          <a:prstGeom prst="rect">
            <a:avLst/>
          </a:prstGeom>
          <a:gradFill rotWithShape="1">
            <a:gsLst>
              <a:gs pos="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40" name="Rectangle 16"/>
          <p:cNvSpPr>
            <a:spLocks noChangeArrowheads="1"/>
          </p:cNvSpPr>
          <p:nvPr/>
        </p:nvSpPr>
        <p:spPr bwMode="white">
          <a:xfrm>
            <a:off x="0" y="908050"/>
            <a:ext cx="9144000" cy="5949950"/>
          </a:xfrm>
          <a:prstGeom prst="rect">
            <a:avLst/>
          </a:prstGeom>
          <a:gradFill rotWithShape="1">
            <a:gsLst>
              <a:gs pos="0">
                <a:schemeClr val="bg1">
                  <a:gamma/>
                  <a:shade val="46275"/>
                  <a:invGamma/>
                </a:schemeClr>
              </a:gs>
              <a:gs pos="100000">
                <a:schemeClr val="bg1">
                  <a:alpha val="48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27" name="Rectangle 3"/>
          <p:cNvSpPr>
            <a:spLocks noGrp="1" noChangeArrowheads="1"/>
          </p:cNvSpPr>
          <p:nvPr>
            <p:ph type="body" idx="1"/>
          </p:nvPr>
        </p:nvSpPr>
        <p:spPr bwMode="auto">
          <a:xfrm>
            <a:off x="228600" y="1143000"/>
            <a:ext cx="8610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028" name="Rectangle 4"/>
          <p:cNvSpPr>
            <a:spLocks noGrp="1" noChangeArrowheads="1"/>
          </p:cNvSpPr>
          <p:nvPr>
            <p:ph type="dt" sz="half" idx="2"/>
          </p:nvPr>
        </p:nvSpPr>
        <p:spPr bwMode="auto">
          <a:xfrm>
            <a:off x="457200" y="6400800"/>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endParaRPr lang="en-US"/>
          </a:p>
        </p:txBody>
      </p:sp>
      <p:sp>
        <p:nvSpPr>
          <p:cNvPr id="1029" name="Rectangle 5"/>
          <p:cNvSpPr>
            <a:spLocks noGrp="1" noChangeArrowheads="1"/>
          </p:cNvSpPr>
          <p:nvPr>
            <p:ph type="ftr" sz="quarter" idx="3"/>
          </p:nvPr>
        </p:nvSpPr>
        <p:spPr bwMode="auto">
          <a:xfrm>
            <a:off x="3124200" y="6400800"/>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30" name="Rectangle 6"/>
          <p:cNvSpPr>
            <a:spLocks noGrp="1" noChangeArrowheads="1"/>
          </p:cNvSpPr>
          <p:nvPr>
            <p:ph type="sldNum" sz="quarter" idx="4"/>
          </p:nvPr>
        </p:nvSpPr>
        <p:spPr bwMode="auto">
          <a:xfrm>
            <a:off x="6553200" y="6400800"/>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4296578-600B-4DDF-B1EA-DA274511523D}" type="slidenum">
              <a:rPr lang="en-US"/>
              <a:pPr/>
              <a:t>‹#›</a:t>
            </a:fld>
            <a:endParaRPr lang="en-US"/>
          </a:p>
        </p:txBody>
      </p:sp>
      <p:sp>
        <p:nvSpPr>
          <p:cNvPr id="1026" name="Rectangle 2"/>
          <p:cNvSpPr>
            <a:spLocks noGrp="1" noChangeArrowheads="1"/>
          </p:cNvSpPr>
          <p:nvPr>
            <p:ph type="title"/>
          </p:nvPr>
        </p:nvSpPr>
        <p:spPr bwMode="black">
          <a:xfrm>
            <a:off x="228600" y="152400"/>
            <a:ext cx="8610600" cy="67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043" name="Rectangle 19"/>
          <p:cNvSpPr>
            <a:spLocks noChangeArrowheads="1"/>
          </p:cNvSpPr>
          <p:nvPr/>
        </p:nvSpPr>
        <p:spPr bwMode="gray">
          <a:xfrm flipV="1">
            <a:off x="0" y="838200"/>
            <a:ext cx="9144000" cy="76200"/>
          </a:xfrm>
          <a:prstGeom prst="rect">
            <a:avLst/>
          </a:prstGeom>
          <a:gradFill rotWithShape="1">
            <a:gsLst>
              <a:gs pos="0">
                <a:srgbClr val="3399FF">
                  <a:gamma/>
                  <a:shade val="46275"/>
                  <a:invGamma/>
                </a:srgbClr>
              </a:gs>
              <a:gs pos="50000">
                <a:srgbClr val="3399FF"/>
              </a:gs>
              <a:gs pos="100000">
                <a:srgbClr val="3399FF">
                  <a:gamma/>
                  <a:shade val="46275"/>
                  <a:invGamma/>
                </a:srgb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3200">
          <a:solidFill>
            <a:srgbClr val="99CCFF"/>
          </a:solidFill>
          <a:latin typeface="+mj-lt"/>
          <a:ea typeface="+mj-ea"/>
          <a:cs typeface="+mj-cs"/>
        </a:defRPr>
      </a:lvl1pPr>
      <a:lvl2pPr algn="ctr" rtl="0" eaLnBrk="1" fontAlgn="base" hangingPunct="1">
        <a:spcBef>
          <a:spcPct val="0"/>
        </a:spcBef>
        <a:spcAft>
          <a:spcPct val="0"/>
        </a:spcAft>
        <a:defRPr sz="3200">
          <a:solidFill>
            <a:srgbClr val="99CCFF"/>
          </a:solidFill>
          <a:latin typeface="Verdana" pitchFamily="34" charset="0"/>
        </a:defRPr>
      </a:lvl2pPr>
      <a:lvl3pPr algn="ctr" rtl="0" eaLnBrk="1" fontAlgn="base" hangingPunct="1">
        <a:spcBef>
          <a:spcPct val="0"/>
        </a:spcBef>
        <a:spcAft>
          <a:spcPct val="0"/>
        </a:spcAft>
        <a:defRPr sz="3200">
          <a:solidFill>
            <a:srgbClr val="99CCFF"/>
          </a:solidFill>
          <a:latin typeface="Verdana" pitchFamily="34" charset="0"/>
        </a:defRPr>
      </a:lvl3pPr>
      <a:lvl4pPr algn="ctr" rtl="0" eaLnBrk="1" fontAlgn="base" hangingPunct="1">
        <a:spcBef>
          <a:spcPct val="0"/>
        </a:spcBef>
        <a:spcAft>
          <a:spcPct val="0"/>
        </a:spcAft>
        <a:defRPr sz="3200">
          <a:solidFill>
            <a:srgbClr val="99CCFF"/>
          </a:solidFill>
          <a:latin typeface="Verdana" pitchFamily="34" charset="0"/>
        </a:defRPr>
      </a:lvl4pPr>
      <a:lvl5pPr algn="ctr" rtl="0" eaLnBrk="1" fontAlgn="base" hangingPunct="1">
        <a:spcBef>
          <a:spcPct val="0"/>
        </a:spcBef>
        <a:spcAft>
          <a:spcPct val="0"/>
        </a:spcAft>
        <a:defRPr sz="3200">
          <a:solidFill>
            <a:srgbClr val="99CCFF"/>
          </a:solidFill>
          <a:latin typeface="Verdana" pitchFamily="34" charset="0"/>
        </a:defRPr>
      </a:lvl5pPr>
      <a:lvl6pPr marL="457200" algn="ctr" rtl="0" eaLnBrk="1" fontAlgn="base" hangingPunct="1">
        <a:spcBef>
          <a:spcPct val="0"/>
        </a:spcBef>
        <a:spcAft>
          <a:spcPct val="0"/>
        </a:spcAft>
        <a:defRPr sz="3200">
          <a:solidFill>
            <a:srgbClr val="99CCFF"/>
          </a:solidFill>
          <a:latin typeface="Verdana" pitchFamily="34" charset="0"/>
        </a:defRPr>
      </a:lvl6pPr>
      <a:lvl7pPr marL="914400" algn="ctr" rtl="0" eaLnBrk="1" fontAlgn="base" hangingPunct="1">
        <a:spcBef>
          <a:spcPct val="0"/>
        </a:spcBef>
        <a:spcAft>
          <a:spcPct val="0"/>
        </a:spcAft>
        <a:defRPr sz="3200">
          <a:solidFill>
            <a:srgbClr val="99CCFF"/>
          </a:solidFill>
          <a:latin typeface="Verdana" pitchFamily="34" charset="0"/>
        </a:defRPr>
      </a:lvl7pPr>
      <a:lvl8pPr marL="1371600" algn="ctr" rtl="0" eaLnBrk="1" fontAlgn="base" hangingPunct="1">
        <a:spcBef>
          <a:spcPct val="0"/>
        </a:spcBef>
        <a:spcAft>
          <a:spcPct val="0"/>
        </a:spcAft>
        <a:defRPr sz="3200">
          <a:solidFill>
            <a:srgbClr val="99CCFF"/>
          </a:solidFill>
          <a:latin typeface="Verdana" pitchFamily="34" charset="0"/>
        </a:defRPr>
      </a:lvl8pPr>
      <a:lvl9pPr marL="1828800" algn="ctr" rtl="0" eaLnBrk="1" fontAlgn="base" hangingPunct="1">
        <a:spcBef>
          <a:spcPct val="0"/>
        </a:spcBef>
        <a:spcAft>
          <a:spcPct val="0"/>
        </a:spcAft>
        <a:defRPr sz="3200">
          <a:solidFill>
            <a:srgbClr val="99CCFF"/>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400">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2"/>
          </a:solidFill>
          <a:latin typeface="+mn-lt"/>
        </a:defRPr>
      </a:lvl2pPr>
      <a:lvl3pPr marL="1143000" indent="-228600" algn="l" rtl="0" eaLnBrk="1" fontAlgn="base" hangingPunct="1">
        <a:spcBef>
          <a:spcPct val="20000"/>
        </a:spcBef>
        <a:spcAft>
          <a:spcPct val="0"/>
        </a:spcAft>
        <a:buClr>
          <a:schemeClr val="tx1"/>
        </a:buClr>
        <a:buChar char="•"/>
        <a:defRPr sz="2400">
          <a:solidFill>
            <a:schemeClr val="tx2"/>
          </a:solidFill>
          <a:latin typeface="+mn-lt"/>
        </a:defRPr>
      </a:lvl3pPr>
      <a:lvl4pPr marL="1600200" indent="-228600" algn="l" rtl="0" eaLnBrk="1" fontAlgn="base" hangingPunct="1">
        <a:spcBef>
          <a:spcPct val="20000"/>
        </a:spcBef>
        <a:spcAft>
          <a:spcPct val="0"/>
        </a:spcAft>
        <a:buChar char="–"/>
        <a:defRPr sz="2000">
          <a:solidFill>
            <a:schemeClr val="tx2"/>
          </a:solidFill>
          <a:latin typeface="+mn-lt"/>
        </a:defRPr>
      </a:lvl4pPr>
      <a:lvl5pPr marL="2057400" indent="-228600" algn="l" rtl="0" eaLnBrk="1" fontAlgn="base" hangingPunct="1">
        <a:spcBef>
          <a:spcPct val="20000"/>
        </a:spcBef>
        <a:spcAft>
          <a:spcPct val="0"/>
        </a:spcAft>
        <a:buChar char="»"/>
        <a:defRPr sz="2000">
          <a:solidFill>
            <a:schemeClr val="tx2"/>
          </a:solidFill>
          <a:latin typeface="+mn-lt"/>
        </a:defRPr>
      </a:lvl5pPr>
      <a:lvl6pPr marL="2514600" indent="-228600" algn="l" rtl="0" eaLnBrk="1" fontAlgn="base" hangingPunct="1">
        <a:spcBef>
          <a:spcPct val="20000"/>
        </a:spcBef>
        <a:spcAft>
          <a:spcPct val="0"/>
        </a:spcAft>
        <a:buChar char="»"/>
        <a:defRPr sz="2000">
          <a:solidFill>
            <a:schemeClr val="tx2"/>
          </a:solidFill>
          <a:latin typeface="+mn-lt"/>
        </a:defRPr>
      </a:lvl6pPr>
      <a:lvl7pPr marL="2971800" indent="-228600" algn="l" rtl="0" eaLnBrk="1" fontAlgn="base" hangingPunct="1">
        <a:spcBef>
          <a:spcPct val="20000"/>
        </a:spcBef>
        <a:spcAft>
          <a:spcPct val="0"/>
        </a:spcAft>
        <a:buChar char="»"/>
        <a:defRPr sz="2000">
          <a:solidFill>
            <a:schemeClr val="tx2"/>
          </a:solidFill>
          <a:latin typeface="+mn-lt"/>
        </a:defRPr>
      </a:lvl7pPr>
      <a:lvl8pPr marL="3429000" indent="-228600" algn="l" rtl="0" eaLnBrk="1" fontAlgn="base" hangingPunct="1">
        <a:spcBef>
          <a:spcPct val="20000"/>
        </a:spcBef>
        <a:spcAft>
          <a:spcPct val="0"/>
        </a:spcAft>
        <a:buChar char="»"/>
        <a:defRPr sz="2000">
          <a:solidFill>
            <a:schemeClr val="tx2"/>
          </a:solidFill>
          <a:latin typeface="+mn-lt"/>
        </a:defRPr>
      </a:lvl8pPr>
      <a:lvl9pPr marL="3886200" indent="-228600" algn="l" rtl="0" eaLnBrk="1" fontAlgn="base" hangingPunct="1">
        <a:spcBef>
          <a:spcPct val="20000"/>
        </a:spcBef>
        <a:spcAft>
          <a:spcPct val="0"/>
        </a:spcAft>
        <a:buChar char="»"/>
        <a:defRPr sz="2000">
          <a:solidFill>
            <a:schemeClr val="tx2"/>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idx="4294967295"/>
          </p:nvPr>
        </p:nvSpPr>
        <p:spPr>
          <a:xfrm>
            <a:off x="228600" y="1905000"/>
            <a:ext cx="8686800" cy="762000"/>
          </a:xfrm>
        </p:spPr>
        <p:txBody>
          <a:bodyPr/>
          <a:lstStyle/>
          <a:p>
            <a:r>
              <a:rPr lang="en-US" dirty="0"/>
              <a:t>PowerPoint Template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dirty="0" smtClean="0"/>
              <a:t>BÁO CÁO CHUẨN BỊ HỘI NGỊ ICSS 2018</a:t>
            </a:r>
            <a:br>
              <a:rPr lang="en-US" dirty="0" smtClean="0"/>
            </a:br>
            <a:endParaRPr lang="en-US" dirty="0"/>
          </a:p>
        </p:txBody>
      </p:sp>
      <p:sp>
        <p:nvSpPr>
          <p:cNvPr id="66623" name="AutoShape 63"/>
          <p:cNvSpPr>
            <a:spLocks noChangeArrowheads="1"/>
          </p:cNvSpPr>
          <p:nvPr/>
        </p:nvSpPr>
        <p:spPr bwMode="gray">
          <a:xfrm>
            <a:off x="2209800" y="2116138"/>
            <a:ext cx="4572000" cy="457200"/>
          </a:xfrm>
          <a:prstGeom prst="roundRect">
            <a:avLst>
              <a:gd name="adj" fmla="val 16667"/>
            </a:avLst>
          </a:prstGeom>
          <a:gradFill rotWithShape="1">
            <a:gsLst>
              <a:gs pos="0">
                <a:srgbClr val="48BE67"/>
              </a:gs>
              <a:gs pos="50000">
                <a:srgbClr val="48BE67">
                  <a:gamma/>
                  <a:tint val="21176"/>
                  <a:invGamma/>
                </a:srgbClr>
              </a:gs>
              <a:gs pos="100000">
                <a:srgbClr val="48BE67"/>
              </a:gs>
            </a:gsLst>
            <a:lin ang="0" scaled="1"/>
          </a:gradFill>
          <a:ln w="19050" algn="ctr">
            <a:round/>
            <a:headEnd/>
            <a:tailEnd/>
          </a:ln>
          <a:effectLst/>
          <a:scene3d>
            <a:camera prst="legacyPerspectiveTop"/>
            <a:lightRig rig="legacyFlat3" dir="b"/>
          </a:scene3d>
          <a:sp3d extrusionH="887400" prstMaterial="legacyMatte">
            <a:bevelT w="13500" h="13500" prst="angle"/>
            <a:bevelB w="13500" h="13500" prst="angle"/>
            <a:extrusionClr>
              <a:srgbClr val="48BE67"/>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vi-VN"/>
          </a:p>
        </p:txBody>
      </p:sp>
      <p:sp>
        <p:nvSpPr>
          <p:cNvPr id="66624" name="Text Box 64"/>
          <p:cNvSpPr txBox="1">
            <a:spLocks noChangeArrowheads="1"/>
          </p:cNvSpPr>
          <p:nvPr/>
        </p:nvSpPr>
        <p:spPr bwMode="gray">
          <a:xfrm>
            <a:off x="3124200" y="2171700"/>
            <a:ext cx="263048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b="1" dirty="0" smtClean="0">
                <a:solidFill>
                  <a:srgbClr val="000000"/>
                </a:solidFill>
              </a:rPr>
              <a:t>NỘI DUNG</a:t>
            </a:r>
            <a:endParaRPr lang="en-US" b="1" dirty="0">
              <a:solidFill>
                <a:srgbClr val="000000"/>
              </a:solidFill>
            </a:endParaRPr>
          </a:p>
        </p:txBody>
      </p:sp>
      <p:sp>
        <p:nvSpPr>
          <p:cNvPr id="66625" name="AutoShape 65"/>
          <p:cNvSpPr>
            <a:spLocks noChangeArrowheads="1"/>
          </p:cNvSpPr>
          <p:nvPr/>
        </p:nvSpPr>
        <p:spPr bwMode="gray">
          <a:xfrm>
            <a:off x="2209800" y="2801938"/>
            <a:ext cx="4572000" cy="457200"/>
          </a:xfrm>
          <a:prstGeom prst="roundRect">
            <a:avLst>
              <a:gd name="adj" fmla="val 16667"/>
            </a:avLst>
          </a:prstGeom>
          <a:gradFill rotWithShape="1">
            <a:gsLst>
              <a:gs pos="0">
                <a:srgbClr val="378FCB"/>
              </a:gs>
              <a:gs pos="50000">
                <a:srgbClr val="378FCB">
                  <a:gamma/>
                  <a:tint val="40000"/>
                  <a:invGamma/>
                </a:srgbClr>
              </a:gs>
              <a:gs pos="100000">
                <a:srgbClr val="378FCB"/>
              </a:gs>
            </a:gsLst>
            <a:lin ang="0" scaled="1"/>
          </a:gradFill>
          <a:ln w="19050" algn="ctr">
            <a:round/>
            <a:headEnd/>
            <a:tailEnd/>
          </a:ln>
          <a:effectLst/>
          <a:scene3d>
            <a:camera prst="legacyPerspectiveTop"/>
            <a:lightRig rig="legacyFlat3" dir="b"/>
          </a:scene3d>
          <a:sp3d extrusionH="887400" prstMaterial="legacyMatte">
            <a:bevelT w="13500" h="13500" prst="angle"/>
            <a:bevelB w="13500" h="13500" prst="angle"/>
            <a:extrusionClr>
              <a:srgbClr val="378FCB"/>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vi-VN"/>
          </a:p>
        </p:txBody>
      </p:sp>
      <p:sp>
        <p:nvSpPr>
          <p:cNvPr id="66626" name="Text Box 66"/>
          <p:cNvSpPr txBox="1">
            <a:spLocks noChangeArrowheads="1"/>
          </p:cNvSpPr>
          <p:nvPr/>
        </p:nvSpPr>
        <p:spPr bwMode="gray">
          <a:xfrm>
            <a:off x="3124200" y="2857500"/>
            <a:ext cx="263048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b="1" dirty="0" smtClean="0">
                <a:solidFill>
                  <a:srgbClr val="000000"/>
                </a:solidFill>
              </a:rPr>
              <a:t>TÀI TRỢ</a:t>
            </a:r>
            <a:endParaRPr lang="en-US" b="1" dirty="0">
              <a:solidFill>
                <a:srgbClr val="000000"/>
              </a:solidFill>
            </a:endParaRPr>
          </a:p>
        </p:txBody>
      </p:sp>
      <p:sp>
        <p:nvSpPr>
          <p:cNvPr id="66627" name="AutoShape 67"/>
          <p:cNvSpPr>
            <a:spLocks noChangeArrowheads="1"/>
          </p:cNvSpPr>
          <p:nvPr/>
        </p:nvSpPr>
        <p:spPr bwMode="gray">
          <a:xfrm>
            <a:off x="2209800" y="3487738"/>
            <a:ext cx="4572000" cy="457200"/>
          </a:xfrm>
          <a:prstGeom prst="roundRect">
            <a:avLst>
              <a:gd name="adj" fmla="val 16667"/>
            </a:avLst>
          </a:prstGeom>
          <a:gradFill rotWithShape="1">
            <a:gsLst>
              <a:gs pos="0">
                <a:srgbClr val="48BE67"/>
              </a:gs>
              <a:gs pos="50000">
                <a:srgbClr val="48BE67">
                  <a:gamma/>
                  <a:tint val="21176"/>
                  <a:invGamma/>
                </a:srgbClr>
              </a:gs>
              <a:gs pos="100000">
                <a:srgbClr val="48BE67"/>
              </a:gs>
            </a:gsLst>
            <a:lin ang="0" scaled="1"/>
          </a:gradFill>
          <a:ln w="19050" algn="ctr">
            <a:round/>
            <a:headEnd/>
            <a:tailEnd/>
          </a:ln>
          <a:effectLst/>
          <a:scene3d>
            <a:camera prst="legacyPerspectiveTop"/>
            <a:lightRig rig="legacyFlat3" dir="b"/>
          </a:scene3d>
          <a:sp3d extrusionH="887400" prstMaterial="legacyMatte">
            <a:bevelT w="13500" h="13500" prst="angle"/>
            <a:bevelB w="13500" h="13500" prst="angle"/>
            <a:extrusionClr>
              <a:srgbClr val="48BE67"/>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vi-VN"/>
          </a:p>
        </p:txBody>
      </p:sp>
      <p:sp>
        <p:nvSpPr>
          <p:cNvPr id="66628" name="Text Box 68"/>
          <p:cNvSpPr txBox="1">
            <a:spLocks noChangeArrowheads="1"/>
          </p:cNvSpPr>
          <p:nvPr/>
        </p:nvSpPr>
        <p:spPr bwMode="gray">
          <a:xfrm>
            <a:off x="3124200" y="3543300"/>
            <a:ext cx="263048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b="1" dirty="0" smtClean="0">
                <a:solidFill>
                  <a:srgbClr val="000000"/>
                </a:solidFill>
              </a:rPr>
              <a:t>DU LỊCH </a:t>
            </a:r>
            <a:endParaRPr lang="en-US" b="1" dirty="0">
              <a:solidFill>
                <a:srgbClr val="000000"/>
              </a:solidFill>
            </a:endParaRPr>
          </a:p>
        </p:txBody>
      </p:sp>
      <p:sp>
        <p:nvSpPr>
          <p:cNvPr id="66629" name="AutoShape 69"/>
          <p:cNvSpPr>
            <a:spLocks noChangeArrowheads="1"/>
          </p:cNvSpPr>
          <p:nvPr/>
        </p:nvSpPr>
        <p:spPr bwMode="gray">
          <a:xfrm>
            <a:off x="2209800" y="4173538"/>
            <a:ext cx="4572000" cy="457200"/>
          </a:xfrm>
          <a:prstGeom prst="roundRect">
            <a:avLst>
              <a:gd name="adj" fmla="val 16667"/>
            </a:avLst>
          </a:prstGeom>
          <a:gradFill rotWithShape="1">
            <a:gsLst>
              <a:gs pos="0">
                <a:srgbClr val="378FCB"/>
              </a:gs>
              <a:gs pos="50000">
                <a:srgbClr val="378FCB">
                  <a:gamma/>
                  <a:tint val="40000"/>
                  <a:invGamma/>
                </a:srgbClr>
              </a:gs>
              <a:gs pos="100000">
                <a:srgbClr val="378FCB"/>
              </a:gs>
            </a:gsLst>
            <a:lin ang="0" scaled="1"/>
          </a:gradFill>
          <a:ln w="19050" algn="ctr">
            <a:round/>
            <a:headEnd/>
            <a:tailEnd/>
          </a:ln>
          <a:effectLst/>
          <a:scene3d>
            <a:camera prst="legacyPerspectiveTop"/>
            <a:lightRig rig="legacyFlat3" dir="b"/>
          </a:scene3d>
          <a:sp3d extrusionH="887400" prstMaterial="legacyMatte">
            <a:bevelT w="13500" h="13500" prst="angle"/>
            <a:bevelB w="13500" h="13500" prst="angle"/>
            <a:extrusionClr>
              <a:srgbClr val="378FCB"/>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vi-VN"/>
          </a:p>
        </p:txBody>
      </p:sp>
      <p:sp>
        <p:nvSpPr>
          <p:cNvPr id="66630" name="Text Box 70"/>
          <p:cNvSpPr txBox="1">
            <a:spLocks noChangeArrowheads="1"/>
          </p:cNvSpPr>
          <p:nvPr/>
        </p:nvSpPr>
        <p:spPr bwMode="gray">
          <a:xfrm>
            <a:off x="3124200" y="4229100"/>
            <a:ext cx="263048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b="1" dirty="0" smtClean="0">
                <a:solidFill>
                  <a:srgbClr val="000000"/>
                </a:solidFill>
              </a:rPr>
              <a:t>TRANG WEB</a:t>
            </a:r>
            <a:endParaRPr lang="en-US" b="1" dirty="0">
              <a:solidFill>
                <a:srgbClr val="000000"/>
              </a:solidFill>
            </a:endParaRPr>
          </a:p>
        </p:txBody>
      </p:sp>
      <p:sp>
        <p:nvSpPr>
          <p:cNvPr id="66631" name="AutoShape 71"/>
          <p:cNvSpPr>
            <a:spLocks noChangeArrowheads="1"/>
          </p:cNvSpPr>
          <p:nvPr/>
        </p:nvSpPr>
        <p:spPr bwMode="gray">
          <a:xfrm>
            <a:off x="2209800" y="4859338"/>
            <a:ext cx="4572000" cy="457200"/>
          </a:xfrm>
          <a:prstGeom prst="roundRect">
            <a:avLst>
              <a:gd name="adj" fmla="val 16667"/>
            </a:avLst>
          </a:prstGeom>
          <a:gradFill rotWithShape="1">
            <a:gsLst>
              <a:gs pos="0">
                <a:srgbClr val="48BE67"/>
              </a:gs>
              <a:gs pos="50000">
                <a:srgbClr val="48BE67">
                  <a:gamma/>
                  <a:tint val="21176"/>
                  <a:invGamma/>
                </a:srgbClr>
              </a:gs>
              <a:gs pos="100000">
                <a:srgbClr val="48BE67"/>
              </a:gs>
            </a:gsLst>
            <a:lin ang="0" scaled="1"/>
          </a:gradFill>
          <a:ln w="19050" algn="ctr">
            <a:round/>
            <a:headEnd/>
            <a:tailEnd/>
          </a:ln>
          <a:effectLst/>
          <a:scene3d>
            <a:camera prst="legacyPerspectiveTop"/>
            <a:lightRig rig="legacyFlat3" dir="b"/>
          </a:scene3d>
          <a:sp3d extrusionH="887400" prstMaterial="legacyMatte">
            <a:bevelT w="13500" h="13500" prst="angle"/>
            <a:bevelB w="13500" h="13500" prst="angle"/>
            <a:extrusionClr>
              <a:srgbClr val="48BE67"/>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vi-VN"/>
          </a:p>
        </p:txBody>
      </p:sp>
      <p:sp>
        <p:nvSpPr>
          <p:cNvPr id="66632" name="Text Box 72"/>
          <p:cNvSpPr txBox="1">
            <a:spLocks noChangeArrowheads="1"/>
          </p:cNvSpPr>
          <p:nvPr/>
        </p:nvSpPr>
        <p:spPr bwMode="gray">
          <a:xfrm>
            <a:off x="3124200" y="4914900"/>
            <a:ext cx="263048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b="1" dirty="0" smtClean="0">
                <a:solidFill>
                  <a:srgbClr val="000000"/>
                </a:solidFill>
              </a:rPr>
              <a:t>ĐỀ XUẤT – KIẾN NGHỊ</a:t>
            </a:r>
            <a:endParaRPr lang="en-US" b="1" dirty="0">
              <a:solidFill>
                <a:srgbClr val="000000"/>
              </a:solidFill>
            </a:endParaRPr>
          </a:p>
        </p:txBody>
      </p:sp>
      <p:grpSp>
        <p:nvGrpSpPr>
          <p:cNvPr id="66633" name="Group 73"/>
          <p:cNvGrpSpPr>
            <a:grpSpLocks/>
          </p:cNvGrpSpPr>
          <p:nvPr/>
        </p:nvGrpSpPr>
        <p:grpSpPr bwMode="auto">
          <a:xfrm>
            <a:off x="2895600" y="1677988"/>
            <a:ext cx="122238" cy="4030662"/>
            <a:chOff x="1824" y="1212"/>
            <a:chExt cx="77" cy="2539"/>
          </a:xfrm>
        </p:grpSpPr>
        <p:sp>
          <p:nvSpPr>
            <p:cNvPr id="66634" name="Rectangle 74"/>
            <p:cNvSpPr>
              <a:spLocks noChangeArrowheads="1"/>
            </p:cNvSpPr>
            <p:nvPr/>
          </p:nvSpPr>
          <p:spPr bwMode="gray">
            <a:xfrm>
              <a:off x="1825" y="1212"/>
              <a:ext cx="74" cy="240"/>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35" name="Rectangle 75"/>
            <p:cNvSpPr>
              <a:spLocks noChangeArrowheads="1"/>
            </p:cNvSpPr>
            <p:nvPr/>
          </p:nvSpPr>
          <p:spPr bwMode="gray">
            <a:xfrm>
              <a:off x="1824" y="1780"/>
              <a:ext cx="70" cy="107"/>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36" name="Rectangle 76"/>
            <p:cNvSpPr>
              <a:spLocks noChangeArrowheads="1"/>
            </p:cNvSpPr>
            <p:nvPr/>
          </p:nvSpPr>
          <p:spPr bwMode="gray">
            <a:xfrm>
              <a:off x="1827" y="2209"/>
              <a:ext cx="70" cy="107"/>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37" name="Rectangle 77"/>
            <p:cNvSpPr>
              <a:spLocks noChangeArrowheads="1"/>
            </p:cNvSpPr>
            <p:nvPr/>
          </p:nvSpPr>
          <p:spPr bwMode="gray">
            <a:xfrm>
              <a:off x="1825" y="2641"/>
              <a:ext cx="70" cy="107"/>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38" name="Rectangle 78"/>
            <p:cNvSpPr>
              <a:spLocks noChangeArrowheads="1"/>
            </p:cNvSpPr>
            <p:nvPr/>
          </p:nvSpPr>
          <p:spPr bwMode="gray">
            <a:xfrm>
              <a:off x="1825" y="3072"/>
              <a:ext cx="70" cy="107"/>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39" name="Rectangle 79"/>
            <p:cNvSpPr>
              <a:spLocks noChangeArrowheads="1"/>
            </p:cNvSpPr>
            <p:nvPr/>
          </p:nvSpPr>
          <p:spPr bwMode="gray">
            <a:xfrm>
              <a:off x="1827" y="3511"/>
              <a:ext cx="74" cy="240"/>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66640" name="Group 80"/>
          <p:cNvGrpSpPr>
            <a:grpSpLocks/>
          </p:cNvGrpSpPr>
          <p:nvPr/>
        </p:nvGrpSpPr>
        <p:grpSpPr bwMode="auto">
          <a:xfrm>
            <a:off x="5894388" y="1676400"/>
            <a:ext cx="125412" cy="4030663"/>
            <a:chOff x="3597" y="1211"/>
            <a:chExt cx="79" cy="2539"/>
          </a:xfrm>
        </p:grpSpPr>
        <p:sp>
          <p:nvSpPr>
            <p:cNvPr id="66641" name="Rectangle 81"/>
            <p:cNvSpPr>
              <a:spLocks noChangeArrowheads="1"/>
            </p:cNvSpPr>
            <p:nvPr/>
          </p:nvSpPr>
          <p:spPr bwMode="gray">
            <a:xfrm>
              <a:off x="3598" y="1211"/>
              <a:ext cx="74" cy="240"/>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42" name="Rectangle 82"/>
            <p:cNvSpPr>
              <a:spLocks noChangeArrowheads="1"/>
            </p:cNvSpPr>
            <p:nvPr/>
          </p:nvSpPr>
          <p:spPr bwMode="gray">
            <a:xfrm>
              <a:off x="3597" y="1779"/>
              <a:ext cx="76" cy="111"/>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43" name="Rectangle 83"/>
            <p:cNvSpPr>
              <a:spLocks noChangeArrowheads="1"/>
            </p:cNvSpPr>
            <p:nvPr/>
          </p:nvSpPr>
          <p:spPr bwMode="gray">
            <a:xfrm>
              <a:off x="3600" y="2208"/>
              <a:ext cx="76" cy="111"/>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44" name="Rectangle 84"/>
            <p:cNvSpPr>
              <a:spLocks noChangeArrowheads="1"/>
            </p:cNvSpPr>
            <p:nvPr/>
          </p:nvSpPr>
          <p:spPr bwMode="gray">
            <a:xfrm>
              <a:off x="3598" y="2640"/>
              <a:ext cx="76" cy="111"/>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45" name="Rectangle 85"/>
            <p:cNvSpPr>
              <a:spLocks noChangeArrowheads="1"/>
            </p:cNvSpPr>
            <p:nvPr/>
          </p:nvSpPr>
          <p:spPr bwMode="gray">
            <a:xfrm>
              <a:off x="3598" y="3071"/>
              <a:ext cx="76" cy="111"/>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646" name="Rectangle 86"/>
            <p:cNvSpPr>
              <a:spLocks noChangeArrowheads="1"/>
            </p:cNvSpPr>
            <p:nvPr/>
          </p:nvSpPr>
          <p:spPr bwMode="gray">
            <a:xfrm>
              <a:off x="3600" y="3510"/>
              <a:ext cx="74" cy="240"/>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66647" name="Rectangle 87"/>
          <p:cNvSpPr>
            <a:spLocks noChangeArrowheads="1"/>
          </p:cNvSpPr>
          <p:nvPr/>
        </p:nvSpPr>
        <p:spPr bwMode="gray">
          <a:xfrm>
            <a:off x="2286000" y="5697538"/>
            <a:ext cx="4495800" cy="152400"/>
          </a:xfrm>
          <a:prstGeom prst="rect">
            <a:avLst/>
          </a:prstGeom>
          <a:gradFill rotWithShape="1">
            <a:gsLst>
              <a:gs pos="0">
                <a:schemeClr val="bg2">
                  <a:alpha val="0"/>
                </a:schemeClr>
              </a:gs>
              <a:gs pos="50000">
                <a:schemeClr val="bg2">
                  <a:gamma/>
                  <a:shade val="46275"/>
                  <a:invGamma/>
                  <a:alpha val="58000"/>
                </a:schemeClr>
              </a:gs>
              <a:gs pos="100000">
                <a:schemeClr val="bg2">
                  <a:alpha val="0"/>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en-US" sz="3600" dirty="0" smtClean="0"/>
              <a:t>CÔNG TÁC TỔ CHỨC</a:t>
            </a:r>
            <a:endParaRPr lang="en-US" sz="2000" dirty="0"/>
          </a:p>
        </p:txBody>
      </p:sp>
      <p:sp>
        <p:nvSpPr>
          <p:cNvPr id="88100" name="Rectangle 36"/>
          <p:cNvSpPr>
            <a:spLocks noChangeArrowheads="1"/>
          </p:cNvSpPr>
          <p:nvPr/>
        </p:nvSpPr>
        <p:spPr bwMode="invGray">
          <a:xfrm>
            <a:off x="0" y="1847850"/>
            <a:ext cx="4222750" cy="719138"/>
          </a:xfrm>
          <a:prstGeom prst="rect">
            <a:avLst/>
          </a:prstGeom>
          <a:gradFill rotWithShape="1">
            <a:gsLst>
              <a:gs pos="0">
                <a:schemeClr val="bg1"/>
              </a:gs>
              <a:gs pos="100000">
                <a:srgbClr val="E98931"/>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88101" name="Group 37"/>
          <p:cNvGrpSpPr>
            <a:grpSpLocks/>
          </p:cNvGrpSpPr>
          <p:nvPr/>
        </p:nvGrpSpPr>
        <p:grpSpPr bwMode="auto">
          <a:xfrm>
            <a:off x="3668713" y="1573213"/>
            <a:ext cx="1098550" cy="1001712"/>
            <a:chOff x="1488" y="1968"/>
            <a:chExt cx="432" cy="432"/>
          </a:xfrm>
        </p:grpSpPr>
        <p:grpSp>
          <p:nvGrpSpPr>
            <p:cNvPr id="88102" name="Group 38"/>
            <p:cNvGrpSpPr>
              <a:grpSpLocks/>
            </p:cNvGrpSpPr>
            <p:nvPr/>
          </p:nvGrpSpPr>
          <p:grpSpPr bwMode="auto">
            <a:xfrm>
              <a:off x="1488" y="1968"/>
              <a:ext cx="432" cy="432"/>
              <a:chOff x="2016" y="1920"/>
              <a:chExt cx="1680" cy="1680"/>
            </a:xfrm>
          </p:grpSpPr>
          <p:sp>
            <p:nvSpPr>
              <p:cNvPr id="88103" name="Oval 39"/>
              <p:cNvSpPr>
                <a:spLocks noChangeArrowheads="1"/>
              </p:cNvSpPr>
              <p:nvPr/>
            </p:nvSpPr>
            <p:spPr bwMode="gray">
              <a:xfrm>
                <a:off x="2016" y="1920"/>
                <a:ext cx="1680" cy="1680"/>
              </a:xfrm>
              <a:prstGeom prst="ellipse">
                <a:avLst/>
              </a:prstGeom>
              <a:gradFill rotWithShape="1">
                <a:gsLst>
                  <a:gs pos="0">
                    <a:srgbClr val="FF9900"/>
                  </a:gs>
                  <a:gs pos="100000">
                    <a:srgbClr val="FF9900">
                      <a:gamma/>
                      <a:shade val="39216"/>
                      <a:invGamma/>
                    </a:srgb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8104" name="Freeform 40"/>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FF9900"/>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vi-VN"/>
              </a:p>
            </p:txBody>
          </p:sp>
        </p:grpSp>
        <p:sp>
          <p:nvSpPr>
            <p:cNvPr id="88105" name="Text Box 41"/>
            <p:cNvSpPr txBox="1">
              <a:spLocks noChangeArrowheads="1"/>
            </p:cNvSpPr>
            <p:nvPr/>
          </p:nvSpPr>
          <p:spPr bwMode="gray">
            <a:xfrm>
              <a:off x="1631" y="2016"/>
              <a:ext cx="165" cy="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1">
                  <a:solidFill>
                    <a:srgbClr val="000000"/>
                  </a:solidFill>
                  <a:effectLst>
                    <a:outerShdw blurRad="38100" dist="38100" dir="2700000" algn="tl">
                      <a:srgbClr val="FFFFFF"/>
                    </a:outerShdw>
                  </a:effectLst>
                  <a:latin typeface="Verdana" pitchFamily="34" charset="0"/>
                </a:rPr>
                <a:t>A</a:t>
              </a:r>
            </a:p>
          </p:txBody>
        </p:sp>
      </p:grpSp>
      <p:sp>
        <p:nvSpPr>
          <p:cNvPr id="88106" name="Text Box 42"/>
          <p:cNvSpPr txBox="1">
            <a:spLocks noChangeArrowheads="1"/>
          </p:cNvSpPr>
          <p:nvPr/>
        </p:nvSpPr>
        <p:spPr bwMode="black">
          <a:xfrm>
            <a:off x="457200" y="1920657"/>
            <a:ext cx="30480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0" hangingPunct="0"/>
            <a:r>
              <a:rPr lang="en-US" b="1" dirty="0" smtClean="0">
                <a:solidFill>
                  <a:srgbClr val="FFFFFF"/>
                </a:solidFill>
              </a:rPr>
              <a:t>VỚI SỞ GIÁO DỤC; THÔNG TIN – TT; KH-CN</a:t>
            </a:r>
            <a:endParaRPr lang="en-US" b="1" dirty="0">
              <a:solidFill>
                <a:srgbClr val="FFFFFF"/>
              </a:solidFill>
            </a:endParaRPr>
          </a:p>
        </p:txBody>
      </p:sp>
      <p:sp>
        <p:nvSpPr>
          <p:cNvPr id="88107" name="Rectangle 43"/>
          <p:cNvSpPr>
            <a:spLocks noChangeArrowheads="1"/>
          </p:cNvSpPr>
          <p:nvPr/>
        </p:nvSpPr>
        <p:spPr bwMode="invGray">
          <a:xfrm>
            <a:off x="0" y="2979738"/>
            <a:ext cx="4665663" cy="719137"/>
          </a:xfrm>
          <a:prstGeom prst="rect">
            <a:avLst/>
          </a:prstGeom>
          <a:gradFill rotWithShape="1">
            <a:gsLst>
              <a:gs pos="0">
                <a:schemeClr val="bg1"/>
              </a:gs>
              <a:gs pos="100000">
                <a:srgbClr val="418AEB"/>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88108" name="Group 44"/>
          <p:cNvGrpSpPr>
            <a:grpSpLocks/>
          </p:cNvGrpSpPr>
          <p:nvPr/>
        </p:nvGrpSpPr>
        <p:grpSpPr bwMode="auto">
          <a:xfrm>
            <a:off x="4316413" y="2727325"/>
            <a:ext cx="1087437" cy="1006475"/>
            <a:chOff x="3938" y="1968"/>
            <a:chExt cx="430" cy="437"/>
          </a:xfrm>
        </p:grpSpPr>
        <p:grpSp>
          <p:nvGrpSpPr>
            <p:cNvPr id="88109" name="Group 45"/>
            <p:cNvGrpSpPr>
              <a:grpSpLocks/>
            </p:cNvGrpSpPr>
            <p:nvPr/>
          </p:nvGrpSpPr>
          <p:grpSpPr bwMode="auto">
            <a:xfrm>
              <a:off x="3938" y="1968"/>
              <a:ext cx="430" cy="437"/>
              <a:chOff x="2016" y="1920"/>
              <a:chExt cx="1680" cy="1680"/>
            </a:xfrm>
          </p:grpSpPr>
          <p:sp>
            <p:nvSpPr>
              <p:cNvPr id="88110" name="Oval 46"/>
              <p:cNvSpPr>
                <a:spLocks noChangeArrowheads="1"/>
              </p:cNvSpPr>
              <p:nvPr/>
            </p:nvSpPr>
            <p:spPr bwMode="gray">
              <a:xfrm>
                <a:off x="2016" y="1920"/>
                <a:ext cx="1680" cy="1680"/>
              </a:xfrm>
              <a:prstGeom prst="ellipse">
                <a:avLst/>
              </a:prstGeom>
              <a:gradFill rotWithShape="1">
                <a:gsLst>
                  <a:gs pos="0">
                    <a:srgbClr val="4996E3"/>
                  </a:gs>
                  <a:gs pos="100000">
                    <a:srgbClr val="4996E3">
                      <a:gamma/>
                      <a:shade val="30196"/>
                      <a:invGamma/>
                    </a:srgb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8111" name="Freeform 47"/>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66A7E8"/>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vi-VN"/>
              </a:p>
            </p:txBody>
          </p:sp>
        </p:grpSp>
        <p:sp>
          <p:nvSpPr>
            <p:cNvPr id="88112" name="Text Box 48"/>
            <p:cNvSpPr txBox="1">
              <a:spLocks noChangeArrowheads="1"/>
            </p:cNvSpPr>
            <p:nvPr/>
          </p:nvSpPr>
          <p:spPr bwMode="gray">
            <a:xfrm>
              <a:off x="4067" y="2028"/>
              <a:ext cx="164" cy="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1">
                  <a:solidFill>
                    <a:srgbClr val="000000"/>
                  </a:solidFill>
                  <a:effectLst>
                    <a:outerShdw blurRad="38100" dist="38100" dir="2700000" algn="tl">
                      <a:srgbClr val="FFFFFF"/>
                    </a:outerShdw>
                  </a:effectLst>
                  <a:latin typeface="Verdana" pitchFamily="34" charset="0"/>
                </a:rPr>
                <a:t>B</a:t>
              </a:r>
            </a:p>
          </p:txBody>
        </p:sp>
      </p:grpSp>
      <p:sp>
        <p:nvSpPr>
          <p:cNvPr id="88113" name="Text Box 49"/>
          <p:cNvSpPr txBox="1">
            <a:spLocks noChangeArrowheads="1"/>
          </p:cNvSpPr>
          <p:nvPr/>
        </p:nvSpPr>
        <p:spPr bwMode="black">
          <a:xfrm>
            <a:off x="457200" y="3184525"/>
            <a:ext cx="36576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eaLnBrk="0" hangingPunct="0"/>
            <a:r>
              <a:rPr lang="en-US" b="1" dirty="0" smtClean="0">
                <a:solidFill>
                  <a:srgbClr val="FFFFFF"/>
                </a:solidFill>
              </a:rPr>
              <a:t>VỚI DIỄN GIẢ, NHÀ KHOA HỌC</a:t>
            </a:r>
            <a:endParaRPr lang="en-US" b="1" dirty="0">
              <a:solidFill>
                <a:srgbClr val="FFFFFF"/>
              </a:solidFill>
            </a:endParaRPr>
          </a:p>
        </p:txBody>
      </p:sp>
      <p:sp>
        <p:nvSpPr>
          <p:cNvPr id="88114" name="Rectangle 50"/>
          <p:cNvSpPr>
            <a:spLocks noChangeArrowheads="1"/>
          </p:cNvSpPr>
          <p:nvPr/>
        </p:nvSpPr>
        <p:spPr bwMode="invGray">
          <a:xfrm>
            <a:off x="0" y="4090988"/>
            <a:ext cx="5686425" cy="720725"/>
          </a:xfrm>
          <a:prstGeom prst="rect">
            <a:avLst/>
          </a:prstGeom>
          <a:gradFill rotWithShape="1">
            <a:gsLst>
              <a:gs pos="0">
                <a:schemeClr val="bg1"/>
              </a:gs>
              <a:gs pos="100000">
                <a:srgbClr val="9942E0"/>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88115" name="Group 51"/>
          <p:cNvGrpSpPr>
            <a:grpSpLocks/>
          </p:cNvGrpSpPr>
          <p:nvPr/>
        </p:nvGrpSpPr>
        <p:grpSpPr bwMode="auto">
          <a:xfrm>
            <a:off x="5021263" y="3810000"/>
            <a:ext cx="1098550" cy="1012825"/>
            <a:chOff x="3552" y="3339"/>
            <a:chExt cx="412" cy="392"/>
          </a:xfrm>
        </p:grpSpPr>
        <p:grpSp>
          <p:nvGrpSpPr>
            <p:cNvPr id="88116" name="Group 52"/>
            <p:cNvGrpSpPr>
              <a:grpSpLocks/>
            </p:cNvGrpSpPr>
            <p:nvPr/>
          </p:nvGrpSpPr>
          <p:grpSpPr bwMode="auto">
            <a:xfrm>
              <a:off x="3552" y="3339"/>
              <a:ext cx="412" cy="392"/>
              <a:chOff x="2016" y="1920"/>
              <a:chExt cx="1680" cy="1680"/>
            </a:xfrm>
          </p:grpSpPr>
          <p:sp>
            <p:nvSpPr>
              <p:cNvPr id="88117" name="Oval 53"/>
              <p:cNvSpPr>
                <a:spLocks noChangeArrowheads="1"/>
              </p:cNvSpPr>
              <p:nvPr/>
            </p:nvSpPr>
            <p:spPr bwMode="gray">
              <a:xfrm>
                <a:off x="2016" y="1920"/>
                <a:ext cx="1680" cy="1680"/>
              </a:xfrm>
              <a:prstGeom prst="ellipse">
                <a:avLst/>
              </a:prstGeom>
              <a:gradFill rotWithShape="1">
                <a:gsLst>
                  <a:gs pos="0">
                    <a:srgbClr val="9966FF"/>
                  </a:gs>
                  <a:gs pos="100000">
                    <a:srgbClr val="9966FF">
                      <a:gamma/>
                      <a:shade val="24314"/>
                      <a:invGamma/>
                    </a:srgb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8118" name="Freeform 54"/>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9966FF"/>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vi-VN"/>
              </a:p>
            </p:txBody>
          </p:sp>
        </p:grpSp>
        <p:sp>
          <p:nvSpPr>
            <p:cNvPr id="88119" name="Text Box 55"/>
            <p:cNvSpPr txBox="1">
              <a:spLocks noChangeArrowheads="1"/>
            </p:cNvSpPr>
            <p:nvPr/>
          </p:nvSpPr>
          <p:spPr bwMode="gray">
            <a:xfrm>
              <a:off x="3704" y="3360"/>
              <a:ext cx="152" cy="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1">
                  <a:solidFill>
                    <a:srgbClr val="000000"/>
                  </a:solidFill>
                  <a:effectLst>
                    <a:outerShdw blurRad="38100" dist="38100" dir="2700000" algn="tl">
                      <a:srgbClr val="FFFFFF"/>
                    </a:outerShdw>
                  </a:effectLst>
                  <a:latin typeface="Verdana" pitchFamily="34" charset="0"/>
                </a:rPr>
                <a:t>C</a:t>
              </a:r>
            </a:p>
          </p:txBody>
        </p:sp>
      </p:grpSp>
      <p:sp>
        <p:nvSpPr>
          <p:cNvPr id="88120" name="Text Box 56"/>
          <p:cNvSpPr txBox="1">
            <a:spLocks noChangeArrowheads="1"/>
          </p:cNvSpPr>
          <p:nvPr/>
        </p:nvSpPr>
        <p:spPr bwMode="black">
          <a:xfrm>
            <a:off x="457200" y="4267200"/>
            <a:ext cx="44196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eaLnBrk="0" hangingPunct="0"/>
            <a:r>
              <a:rPr lang="en-US" b="1" dirty="0" smtClean="0">
                <a:solidFill>
                  <a:srgbClr val="FFFFFF"/>
                </a:solidFill>
              </a:rPr>
              <a:t>VỚI DOANH NGHIỆP, NHÀ TÀI TRỢ</a:t>
            </a:r>
          </a:p>
          <a:p>
            <a:pPr algn="r" eaLnBrk="0" hangingPunct="0"/>
            <a:endParaRPr lang="en-US" b="1" dirty="0">
              <a:solidFill>
                <a:srgbClr val="FFFFFF"/>
              </a:solidFill>
            </a:endParaRPr>
          </a:p>
        </p:txBody>
      </p:sp>
      <p:sp>
        <p:nvSpPr>
          <p:cNvPr id="88121" name="Rectangle 57"/>
          <p:cNvSpPr>
            <a:spLocks noChangeArrowheads="1"/>
          </p:cNvSpPr>
          <p:nvPr/>
        </p:nvSpPr>
        <p:spPr bwMode="invGray">
          <a:xfrm>
            <a:off x="0" y="5214938"/>
            <a:ext cx="6392863" cy="719137"/>
          </a:xfrm>
          <a:prstGeom prst="rect">
            <a:avLst/>
          </a:prstGeom>
          <a:gradFill rotWithShape="1">
            <a:gsLst>
              <a:gs pos="0">
                <a:schemeClr val="bg1"/>
              </a:gs>
              <a:gs pos="100000">
                <a:srgbClr val="33AD8A"/>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88122" name="Group 58"/>
          <p:cNvGrpSpPr>
            <a:grpSpLocks/>
          </p:cNvGrpSpPr>
          <p:nvPr/>
        </p:nvGrpSpPr>
        <p:grpSpPr bwMode="auto">
          <a:xfrm>
            <a:off x="5678488" y="4953000"/>
            <a:ext cx="1103312" cy="1019175"/>
            <a:chOff x="2016" y="1920"/>
            <a:chExt cx="1680" cy="1680"/>
          </a:xfrm>
        </p:grpSpPr>
        <p:sp>
          <p:nvSpPr>
            <p:cNvPr id="88123" name="Oval 59"/>
            <p:cNvSpPr>
              <a:spLocks noChangeArrowheads="1"/>
            </p:cNvSpPr>
            <p:nvPr/>
          </p:nvSpPr>
          <p:spPr bwMode="gray">
            <a:xfrm>
              <a:off x="2016" y="1920"/>
              <a:ext cx="1680" cy="1680"/>
            </a:xfrm>
            <a:prstGeom prst="ellipse">
              <a:avLst/>
            </a:prstGeom>
            <a:gradFill rotWithShape="1">
              <a:gsLst>
                <a:gs pos="0">
                  <a:srgbClr val="33CCCC"/>
                </a:gs>
                <a:gs pos="100000">
                  <a:srgbClr val="33CCCC">
                    <a:gamma/>
                    <a:shade val="24314"/>
                    <a:invGamma/>
                  </a:srgb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8124" name="Freeform 60"/>
            <p:cNvSpPr>
              <a:spLocks/>
            </p:cNvSpPr>
            <p:nvPr/>
          </p:nvSpPr>
          <p:spPr bwMode="gray">
            <a:xfrm>
              <a:off x="2208" y="1948"/>
              <a:ext cx="1296" cy="634"/>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33CCCC"/>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vi-VN"/>
            </a:p>
          </p:txBody>
        </p:sp>
      </p:grpSp>
      <p:sp>
        <p:nvSpPr>
          <p:cNvPr id="88125" name="Text Box 61"/>
          <p:cNvSpPr txBox="1">
            <a:spLocks noChangeArrowheads="1"/>
          </p:cNvSpPr>
          <p:nvPr/>
        </p:nvSpPr>
        <p:spPr bwMode="gray">
          <a:xfrm>
            <a:off x="6113463" y="5019675"/>
            <a:ext cx="4365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1">
                <a:solidFill>
                  <a:srgbClr val="000000"/>
                </a:solidFill>
                <a:effectLst>
                  <a:outerShdw blurRad="38100" dist="38100" dir="2700000" algn="tl">
                    <a:srgbClr val="FFFFFF"/>
                  </a:outerShdw>
                </a:effectLst>
                <a:latin typeface="Verdana" pitchFamily="34" charset="0"/>
              </a:rPr>
              <a:t>D</a:t>
            </a:r>
          </a:p>
        </p:txBody>
      </p:sp>
      <p:sp>
        <p:nvSpPr>
          <p:cNvPr id="88126" name="Text Box 62"/>
          <p:cNvSpPr txBox="1">
            <a:spLocks noChangeArrowheads="1"/>
          </p:cNvSpPr>
          <p:nvPr/>
        </p:nvSpPr>
        <p:spPr bwMode="black">
          <a:xfrm>
            <a:off x="251520" y="5405438"/>
            <a:ext cx="523488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eaLnBrk="0" hangingPunct="0"/>
            <a:r>
              <a:rPr lang="en-US" b="1" dirty="0" smtClean="0">
                <a:solidFill>
                  <a:srgbClr val="FFFFFF"/>
                </a:solidFill>
              </a:rPr>
              <a:t>NHÀ XUẤT BẢN, TỔ CHỨC SỰ KIỆN</a:t>
            </a:r>
            <a:endParaRPr lang="en-US" b="1" dirty="0">
              <a:solidFill>
                <a:srgbClr val="FFFFFF"/>
              </a:solidFill>
            </a:endParaRPr>
          </a:p>
        </p:txBody>
      </p:sp>
      <p:sp>
        <p:nvSpPr>
          <p:cNvPr id="88127" name="AutoShape 63"/>
          <p:cNvSpPr>
            <a:spLocks noChangeArrowheads="1"/>
          </p:cNvSpPr>
          <p:nvPr/>
        </p:nvSpPr>
        <p:spPr bwMode="auto">
          <a:xfrm>
            <a:off x="6172200" y="1676400"/>
            <a:ext cx="2514600" cy="1981200"/>
          </a:xfrm>
          <a:prstGeom prst="wedgeRoundRectCallout">
            <a:avLst>
              <a:gd name="adj1" fmla="val -44759"/>
              <a:gd name="adj2" fmla="val 84694"/>
              <a:gd name="adj3" fmla="val 16667"/>
            </a:avLst>
          </a:prstGeom>
          <a:solidFill>
            <a:schemeClr val="tx1"/>
          </a:solidFill>
          <a:ln w="38100" algn="ctr">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0" hangingPunct="0"/>
            <a:r>
              <a:rPr lang="en-US" sz="2400" b="1">
                <a:solidFill>
                  <a:srgbClr val="000000"/>
                </a:solidFill>
              </a:rPr>
              <a:t>Add Your</a:t>
            </a:r>
          </a:p>
          <a:p>
            <a:pPr eaLnBrk="0" hangingPunct="0"/>
            <a:r>
              <a:rPr lang="en-US" sz="2400" b="1">
                <a:solidFill>
                  <a:srgbClr val="000000"/>
                </a:solidFill>
              </a:rPr>
              <a:t>Text here</a:t>
            </a:r>
          </a:p>
        </p:txBody>
      </p:sp>
    </p:spTree>
    <p:extLst>
      <p:ext uri="{BB962C8B-B14F-4D97-AF65-F5344CB8AC3E}">
        <p14:creationId xmlns:p14="http://schemas.microsoft.com/office/powerpoint/2010/main" val="16083157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en-US" sz="3600" dirty="0" smtClean="0"/>
              <a:t>CÔNG TÁC TỔ CHỨC -THÔNG BÁO </a:t>
            </a:r>
            <a:endParaRPr lang="en-US" sz="2000" dirty="0"/>
          </a:p>
        </p:txBody>
      </p:sp>
      <p:sp>
        <p:nvSpPr>
          <p:cNvPr id="89091" name="Freeform 3"/>
          <p:cNvSpPr>
            <a:spLocks noEditPoints="1"/>
          </p:cNvSpPr>
          <p:nvPr/>
        </p:nvSpPr>
        <p:spPr bwMode="gray">
          <a:xfrm>
            <a:off x="990600" y="1981200"/>
            <a:ext cx="5943600" cy="4038600"/>
          </a:xfrm>
          <a:custGeom>
            <a:avLst/>
            <a:gdLst>
              <a:gd name="T0" fmla="*/ 1092 w 2820"/>
              <a:gd name="T1" fmla="*/ 50 h 2912"/>
              <a:gd name="T2" fmla="*/ 822 w 2820"/>
              <a:gd name="T3" fmla="*/ 168 h 2912"/>
              <a:gd name="T4" fmla="*/ 594 w 2820"/>
              <a:gd name="T5" fmla="*/ 300 h 2912"/>
              <a:gd name="T6" fmla="*/ 406 w 2820"/>
              <a:gd name="T7" fmla="*/ 446 h 2912"/>
              <a:gd name="T8" fmla="*/ 254 w 2820"/>
              <a:gd name="T9" fmla="*/ 604 h 2912"/>
              <a:gd name="T10" fmla="*/ 140 w 2820"/>
              <a:gd name="T11" fmla="*/ 772 h 2912"/>
              <a:gd name="T12" fmla="*/ 60 w 2820"/>
              <a:gd name="T13" fmla="*/ 944 h 2912"/>
              <a:gd name="T14" fmla="*/ 14 w 2820"/>
              <a:gd name="T15" fmla="*/ 1122 h 2912"/>
              <a:gd name="T16" fmla="*/ 0 w 2820"/>
              <a:gd name="T17" fmla="*/ 1300 h 2912"/>
              <a:gd name="T18" fmla="*/ 18 w 2820"/>
              <a:gd name="T19" fmla="*/ 1476 h 2912"/>
              <a:gd name="T20" fmla="*/ 64 w 2820"/>
              <a:gd name="T21" fmla="*/ 1650 h 2912"/>
              <a:gd name="T22" fmla="*/ 138 w 2820"/>
              <a:gd name="T23" fmla="*/ 1818 h 2912"/>
              <a:gd name="T24" fmla="*/ 238 w 2820"/>
              <a:gd name="T25" fmla="*/ 1978 h 2912"/>
              <a:gd name="T26" fmla="*/ 364 w 2820"/>
              <a:gd name="T27" fmla="*/ 2126 h 2912"/>
              <a:gd name="T28" fmla="*/ 512 w 2820"/>
              <a:gd name="T29" fmla="*/ 2262 h 2912"/>
              <a:gd name="T30" fmla="*/ 684 w 2820"/>
              <a:gd name="T31" fmla="*/ 2382 h 2912"/>
              <a:gd name="T32" fmla="*/ 874 w 2820"/>
              <a:gd name="T33" fmla="*/ 2484 h 2912"/>
              <a:gd name="T34" fmla="*/ 1086 w 2820"/>
              <a:gd name="T35" fmla="*/ 2564 h 2912"/>
              <a:gd name="T36" fmla="*/ 1314 w 2820"/>
              <a:gd name="T37" fmla="*/ 2622 h 2912"/>
              <a:gd name="T38" fmla="*/ 1558 w 2820"/>
              <a:gd name="T39" fmla="*/ 2654 h 2912"/>
              <a:gd name="T40" fmla="*/ 1818 w 2820"/>
              <a:gd name="T41" fmla="*/ 2658 h 2912"/>
              <a:gd name="T42" fmla="*/ 2090 w 2820"/>
              <a:gd name="T43" fmla="*/ 2632 h 2912"/>
              <a:gd name="T44" fmla="*/ 2374 w 2820"/>
              <a:gd name="T45" fmla="*/ 2574 h 2912"/>
              <a:gd name="T46" fmla="*/ 2544 w 2820"/>
              <a:gd name="T47" fmla="*/ 2912 h 2912"/>
              <a:gd name="T48" fmla="*/ 1868 w 2820"/>
              <a:gd name="T49" fmla="*/ 1552 h 2912"/>
              <a:gd name="T50" fmla="*/ 1956 w 2820"/>
              <a:gd name="T51" fmla="*/ 1914 h 2912"/>
              <a:gd name="T52" fmla="*/ 1788 w 2820"/>
              <a:gd name="T53" fmla="*/ 1936 h 2912"/>
              <a:gd name="T54" fmla="*/ 1616 w 2820"/>
              <a:gd name="T55" fmla="*/ 1934 h 2912"/>
              <a:gd name="T56" fmla="*/ 1442 w 2820"/>
              <a:gd name="T57" fmla="*/ 1912 h 2912"/>
              <a:gd name="T58" fmla="*/ 1272 w 2820"/>
              <a:gd name="T59" fmla="*/ 1872 h 2912"/>
              <a:gd name="T60" fmla="*/ 1108 w 2820"/>
              <a:gd name="T61" fmla="*/ 1812 h 2912"/>
              <a:gd name="T62" fmla="*/ 952 w 2820"/>
              <a:gd name="T63" fmla="*/ 1736 h 2912"/>
              <a:gd name="T64" fmla="*/ 810 w 2820"/>
              <a:gd name="T65" fmla="*/ 1646 h 2912"/>
              <a:gd name="T66" fmla="*/ 684 w 2820"/>
              <a:gd name="T67" fmla="*/ 1542 h 2912"/>
              <a:gd name="T68" fmla="*/ 578 w 2820"/>
              <a:gd name="T69" fmla="*/ 1428 h 2912"/>
              <a:gd name="T70" fmla="*/ 494 w 2820"/>
              <a:gd name="T71" fmla="*/ 1304 h 2912"/>
              <a:gd name="T72" fmla="*/ 438 w 2820"/>
              <a:gd name="T73" fmla="*/ 1170 h 2912"/>
              <a:gd name="T74" fmla="*/ 410 w 2820"/>
              <a:gd name="T75" fmla="*/ 1032 h 2912"/>
              <a:gd name="T76" fmla="*/ 416 w 2820"/>
              <a:gd name="T77" fmla="*/ 888 h 2912"/>
              <a:gd name="T78" fmla="*/ 460 w 2820"/>
              <a:gd name="T79" fmla="*/ 742 h 2912"/>
              <a:gd name="T80" fmla="*/ 544 w 2820"/>
              <a:gd name="T81" fmla="*/ 592 h 2912"/>
              <a:gd name="T82" fmla="*/ 670 w 2820"/>
              <a:gd name="T83" fmla="*/ 444 h 2912"/>
              <a:gd name="T84" fmla="*/ 844 w 2820"/>
              <a:gd name="T85" fmla="*/ 298 h 2912"/>
              <a:gd name="T86" fmla="*/ 1070 w 2820"/>
              <a:gd name="T87" fmla="*/ 154 h 2912"/>
              <a:gd name="T88" fmla="*/ 1348 w 2820"/>
              <a:gd name="T89" fmla="*/ 16 h 2912"/>
              <a:gd name="T90" fmla="*/ 1244 w 2820"/>
              <a:gd name="T91" fmla="*/ 0 h 2912"/>
              <a:gd name="T92" fmla="*/ 2820 w 2820"/>
              <a:gd name="T93" fmla="*/ 1934 h 2912"/>
              <a:gd name="T94" fmla="*/ 2820 w 2820"/>
              <a:gd name="T95" fmla="*/ 1934 h 2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lnTo>
                  <a:pt x="1244" y="0"/>
                </a:lnTo>
                <a:lnTo>
                  <a:pt x="1244" y="0"/>
                </a:lnTo>
                <a:close/>
                <a:moveTo>
                  <a:pt x="2820" y="1934"/>
                </a:moveTo>
                <a:lnTo>
                  <a:pt x="2820" y="1934"/>
                </a:lnTo>
                <a:lnTo>
                  <a:pt x="2820" y="1934"/>
                </a:lnTo>
                <a:close/>
              </a:path>
            </a:pathLst>
          </a:custGeom>
          <a:gradFill rotWithShape="1">
            <a:gsLst>
              <a:gs pos="0">
                <a:schemeClr val="tx1"/>
              </a:gs>
              <a:gs pos="100000">
                <a:schemeClr val="hlink"/>
              </a:gs>
            </a:gsLst>
            <a:lin ang="5400000" scaled="1"/>
          </a:gradFill>
          <a:ln>
            <a:noFill/>
          </a:ln>
          <a:effectLst>
            <a:outerShdw dist="206741" dir="8249373" algn="ctr" rotWithShape="0">
              <a:srgbClr val="000000">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vi-VN"/>
          </a:p>
        </p:txBody>
      </p:sp>
      <p:sp>
        <p:nvSpPr>
          <p:cNvPr id="89120" name="Text Box 32"/>
          <p:cNvSpPr txBox="1">
            <a:spLocks noChangeArrowheads="1"/>
          </p:cNvSpPr>
          <p:nvPr/>
        </p:nvSpPr>
        <p:spPr bwMode="auto">
          <a:xfrm>
            <a:off x="5410200" y="3505200"/>
            <a:ext cx="2819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sz="2800" dirty="0" smtClean="0">
                <a:solidFill>
                  <a:schemeClr val="tx2"/>
                </a:solidFill>
                <a:effectLst>
                  <a:outerShdw blurRad="38100" dist="38100" dir="2700000" algn="tl">
                    <a:srgbClr val="000000"/>
                  </a:outerShdw>
                </a:effectLst>
              </a:rPr>
              <a:t>THÔNG BÁO MỜI THAM DỰ</a:t>
            </a:r>
            <a:endParaRPr lang="en-US" sz="2800" dirty="0">
              <a:solidFill>
                <a:schemeClr val="tx2"/>
              </a:solidFill>
            </a:endParaRPr>
          </a:p>
        </p:txBody>
      </p:sp>
      <p:sp>
        <p:nvSpPr>
          <p:cNvPr id="89122" name="Oval 34"/>
          <p:cNvSpPr>
            <a:spLocks noChangeArrowheads="1"/>
          </p:cNvSpPr>
          <p:nvPr/>
        </p:nvSpPr>
        <p:spPr bwMode="auto">
          <a:xfrm rot="-723406">
            <a:off x="3154363" y="5003800"/>
            <a:ext cx="1438275" cy="666750"/>
          </a:xfrm>
          <a:prstGeom prst="ellipse">
            <a:avLst/>
          </a:prstGeom>
          <a:solidFill>
            <a:srgbClr val="0F2145">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23" name="Oval 35"/>
          <p:cNvSpPr>
            <a:spLocks noChangeArrowheads="1"/>
          </p:cNvSpPr>
          <p:nvPr/>
        </p:nvSpPr>
        <p:spPr bwMode="gray">
          <a:xfrm>
            <a:off x="3086100" y="3784600"/>
            <a:ext cx="1704975" cy="1706563"/>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24" name="Oval 36"/>
          <p:cNvSpPr>
            <a:spLocks noChangeArrowheads="1"/>
          </p:cNvSpPr>
          <p:nvPr/>
        </p:nvSpPr>
        <p:spPr bwMode="gray">
          <a:xfrm>
            <a:off x="3106738" y="3794125"/>
            <a:ext cx="1665287" cy="1663700"/>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25" name="Oval 37"/>
          <p:cNvSpPr>
            <a:spLocks noChangeArrowheads="1"/>
          </p:cNvSpPr>
          <p:nvPr/>
        </p:nvSpPr>
        <p:spPr bwMode="gray">
          <a:xfrm>
            <a:off x="3124200" y="3810000"/>
            <a:ext cx="1584325" cy="1555750"/>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26" name="Oval 38"/>
          <p:cNvSpPr>
            <a:spLocks noChangeArrowheads="1"/>
          </p:cNvSpPr>
          <p:nvPr/>
        </p:nvSpPr>
        <p:spPr bwMode="gray">
          <a:xfrm>
            <a:off x="3216275" y="3854450"/>
            <a:ext cx="1409700" cy="1262063"/>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27" name="Text Box 39"/>
          <p:cNvSpPr txBox="1">
            <a:spLocks noChangeArrowheads="1"/>
          </p:cNvSpPr>
          <p:nvPr/>
        </p:nvSpPr>
        <p:spPr bwMode="gray">
          <a:xfrm>
            <a:off x="2878638" y="4411663"/>
            <a:ext cx="212308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600" b="1" dirty="0" smtClean="0">
                <a:solidFill>
                  <a:srgbClr val="000000"/>
                </a:solidFill>
              </a:rPr>
              <a:t>TB NHÀ KHOA HỌC</a:t>
            </a:r>
          </a:p>
          <a:p>
            <a:r>
              <a:rPr lang="en-US" sz="1600" b="1" dirty="0" smtClean="0">
                <a:solidFill>
                  <a:srgbClr val="000000"/>
                </a:solidFill>
              </a:rPr>
              <a:t>DOANH NGHIỆP</a:t>
            </a:r>
            <a:endParaRPr lang="en-US" sz="1600" b="1" dirty="0"/>
          </a:p>
        </p:txBody>
      </p:sp>
      <p:sp>
        <p:nvSpPr>
          <p:cNvPr id="89128" name="Oval 40"/>
          <p:cNvSpPr>
            <a:spLocks noChangeArrowheads="1"/>
          </p:cNvSpPr>
          <p:nvPr/>
        </p:nvSpPr>
        <p:spPr bwMode="auto">
          <a:xfrm rot="-772996">
            <a:off x="1325563" y="4394200"/>
            <a:ext cx="1133475" cy="609600"/>
          </a:xfrm>
          <a:prstGeom prst="ellipse">
            <a:avLst/>
          </a:prstGeom>
          <a:solidFill>
            <a:srgbClr val="0F2145">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89129" name="Group 41"/>
          <p:cNvGrpSpPr>
            <a:grpSpLocks/>
          </p:cNvGrpSpPr>
          <p:nvPr/>
        </p:nvGrpSpPr>
        <p:grpSpPr bwMode="auto">
          <a:xfrm>
            <a:off x="905648" y="3403600"/>
            <a:ext cx="2081835" cy="1441450"/>
            <a:chOff x="521" y="2112"/>
            <a:chExt cx="1278" cy="860"/>
          </a:xfrm>
        </p:grpSpPr>
        <p:sp>
          <p:nvSpPr>
            <p:cNvPr id="89130" name="Oval 42"/>
            <p:cNvSpPr>
              <a:spLocks noChangeArrowheads="1"/>
            </p:cNvSpPr>
            <p:nvPr/>
          </p:nvSpPr>
          <p:spPr bwMode="gray">
            <a:xfrm>
              <a:off x="732" y="2112"/>
              <a:ext cx="842" cy="860"/>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sz="1400"/>
            </a:p>
          </p:txBody>
        </p:sp>
        <p:sp>
          <p:nvSpPr>
            <p:cNvPr id="89131" name="Oval 43"/>
            <p:cNvSpPr>
              <a:spLocks noChangeArrowheads="1"/>
            </p:cNvSpPr>
            <p:nvPr/>
          </p:nvSpPr>
          <p:spPr bwMode="gray">
            <a:xfrm>
              <a:off x="743" y="2117"/>
              <a:ext cx="821" cy="838"/>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sz="1400"/>
            </a:p>
          </p:txBody>
        </p:sp>
        <p:sp>
          <p:nvSpPr>
            <p:cNvPr id="89132" name="Oval 44"/>
            <p:cNvSpPr>
              <a:spLocks noChangeArrowheads="1"/>
            </p:cNvSpPr>
            <p:nvPr/>
          </p:nvSpPr>
          <p:spPr bwMode="gray">
            <a:xfrm>
              <a:off x="751" y="2125"/>
              <a:ext cx="781" cy="784"/>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sz="1400"/>
            </a:p>
          </p:txBody>
        </p:sp>
        <p:sp>
          <p:nvSpPr>
            <p:cNvPr id="89133" name="Oval 45"/>
            <p:cNvSpPr>
              <a:spLocks noChangeArrowheads="1"/>
            </p:cNvSpPr>
            <p:nvPr/>
          </p:nvSpPr>
          <p:spPr bwMode="gray">
            <a:xfrm>
              <a:off x="795" y="2147"/>
              <a:ext cx="695" cy="63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sz="1400"/>
            </a:p>
          </p:txBody>
        </p:sp>
        <p:sp>
          <p:nvSpPr>
            <p:cNvPr id="89134" name="Text Box 46"/>
            <p:cNvSpPr txBox="1">
              <a:spLocks noChangeArrowheads="1"/>
            </p:cNvSpPr>
            <p:nvPr/>
          </p:nvSpPr>
          <p:spPr bwMode="gray">
            <a:xfrm>
              <a:off x="521" y="2296"/>
              <a:ext cx="1278" cy="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dirty="0" smtClean="0">
                  <a:solidFill>
                    <a:srgbClr val="000000"/>
                  </a:solidFill>
                </a:rPr>
                <a:t>TB3+4</a:t>
              </a:r>
            </a:p>
            <a:p>
              <a:r>
                <a:rPr lang="en-US" sz="1400" b="1" dirty="0" smtClean="0">
                  <a:solidFill>
                    <a:srgbClr val="000000"/>
                  </a:solidFill>
                </a:rPr>
                <a:t>HỘI THẢO KHOA HỌC</a:t>
              </a:r>
            </a:p>
            <a:p>
              <a:r>
                <a:rPr lang="en-US" sz="1400" b="1" dirty="0" smtClean="0">
                  <a:solidFill>
                    <a:srgbClr val="000000"/>
                  </a:solidFill>
                </a:rPr>
                <a:t>THỰC HIỆN ĐỀ TÀI</a:t>
              </a:r>
              <a:endParaRPr lang="en-US" sz="1400" b="1" dirty="0"/>
            </a:p>
          </p:txBody>
        </p:sp>
      </p:grpSp>
      <p:sp>
        <p:nvSpPr>
          <p:cNvPr id="89135" name="Oval 47"/>
          <p:cNvSpPr>
            <a:spLocks noChangeArrowheads="1"/>
          </p:cNvSpPr>
          <p:nvPr/>
        </p:nvSpPr>
        <p:spPr bwMode="auto">
          <a:xfrm>
            <a:off x="990600" y="2638425"/>
            <a:ext cx="914400" cy="533400"/>
          </a:xfrm>
          <a:prstGeom prst="ellipse">
            <a:avLst/>
          </a:prstGeom>
          <a:solidFill>
            <a:srgbClr val="0F2145">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36" name="Oval 48"/>
          <p:cNvSpPr>
            <a:spLocks noChangeArrowheads="1"/>
          </p:cNvSpPr>
          <p:nvPr/>
        </p:nvSpPr>
        <p:spPr bwMode="gray">
          <a:xfrm>
            <a:off x="1066800" y="2032000"/>
            <a:ext cx="1023938" cy="102393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37" name="Oval 49"/>
          <p:cNvSpPr>
            <a:spLocks noChangeArrowheads="1"/>
          </p:cNvSpPr>
          <p:nvPr/>
        </p:nvSpPr>
        <p:spPr bwMode="gray">
          <a:xfrm>
            <a:off x="1079500" y="1981201"/>
            <a:ext cx="1000125" cy="1055688"/>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38" name="Oval 50"/>
          <p:cNvSpPr>
            <a:spLocks noChangeArrowheads="1"/>
          </p:cNvSpPr>
          <p:nvPr/>
        </p:nvSpPr>
        <p:spPr bwMode="gray">
          <a:xfrm>
            <a:off x="1090613" y="2047875"/>
            <a:ext cx="950912" cy="933450"/>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39" name="Oval 51"/>
          <p:cNvSpPr>
            <a:spLocks noChangeArrowheads="1"/>
          </p:cNvSpPr>
          <p:nvPr/>
        </p:nvSpPr>
        <p:spPr bwMode="gray">
          <a:xfrm>
            <a:off x="1144588" y="2073275"/>
            <a:ext cx="847725" cy="757238"/>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40" name="Text Box 52"/>
          <p:cNvSpPr txBox="1">
            <a:spLocks noChangeArrowheads="1"/>
          </p:cNvSpPr>
          <p:nvPr/>
        </p:nvSpPr>
        <p:spPr bwMode="gray">
          <a:xfrm>
            <a:off x="545375" y="2307293"/>
            <a:ext cx="20874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dirty="0" smtClean="0">
                <a:solidFill>
                  <a:srgbClr val="000000"/>
                </a:solidFill>
              </a:rPr>
              <a:t>TB2</a:t>
            </a:r>
          </a:p>
          <a:p>
            <a:r>
              <a:rPr lang="en-US" sz="1400" b="1" dirty="0" smtClean="0">
                <a:solidFill>
                  <a:srgbClr val="000000"/>
                </a:solidFill>
              </a:rPr>
              <a:t>MỜI VIẾT BÀI+THỂ LỆ</a:t>
            </a:r>
            <a:endParaRPr lang="en-US" sz="1400" b="1" dirty="0"/>
          </a:p>
        </p:txBody>
      </p:sp>
      <p:sp>
        <p:nvSpPr>
          <p:cNvPr id="89141" name="Oval 53"/>
          <p:cNvSpPr>
            <a:spLocks noChangeArrowheads="1"/>
          </p:cNvSpPr>
          <p:nvPr/>
        </p:nvSpPr>
        <p:spPr bwMode="auto">
          <a:xfrm>
            <a:off x="2286000" y="2108200"/>
            <a:ext cx="685800" cy="228600"/>
          </a:xfrm>
          <a:prstGeom prst="ellipse">
            <a:avLst/>
          </a:prstGeom>
          <a:solidFill>
            <a:srgbClr val="0F2145">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89142" name="Oval 54"/>
          <p:cNvSpPr>
            <a:spLocks noChangeArrowheads="1"/>
          </p:cNvSpPr>
          <p:nvPr/>
        </p:nvSpPr>
        <p:spPr bwMode="gray">
          <a:xfrm>
            <a:off x="2408238" y="1574800"/>
            <a:ext cx="682625" cy="682625"/>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43" name="Oval 55"/>
          <p:cNvSpPr>
            <a:spLocks noChangeArrowheads="1"/>
          </p:cNvSpPr>
          <p:nvPr/>
        </p:nvSpPr>
        <p:spPr bwMode="gray">
          <a:xfrm>
            <a:off x="2417763" y="1577975"/>
            <a:ext cx="665162" cy="666750"/>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44" name="Oval 56"/>
          <p:cNvSpPr>
            <a:spLocks noChangeArrowheads="1"/>
          </p:cNvSpPr>
          <p:nvPr/>
        </p:nvSpPr>
        <p:spPr bwMode="gray">
          <a:xfrm>
            <a:off x="2424113" y="1584325"/>
            <a:ext cx="633412" cy="622300"/>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45" name="Oval 57"/>
          <p:cNvSpPr>
            <a:spLocks noChangeArrowheads="1"/>
          </p:cNvSpPr>
          <p:nvPr/>
        </p:nvSpPr>
        <p:spPr bwMode="gray">
          <a:xfrm>
            <a:off x="2460625" y="1603375"/>
            <a:ext cx="563563" cy="503238"/>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89146" name="Text Box 58"/>
          <p:cNvSpPr txBox="1">
            <a:spLocks noChangeArrowheads="1"/>
          </p:cNvSpPr>
          <p:nvPr/>
        </p:nvSpPr>
        <p:spPr bwMode="gray">
          <a:xfrm>
            <a:off x="2241216" y="1745607"/>
            <a:ext cx="102143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dirty="0" smtClean="0">
                <a:solidFill>
                  <a:srgbClr val="000000"/>
                </a:solidFill>
              </a:rPr>
              <a:t>TB 1</a:t>
            </a:r>
          </a:p>
          <a:p>
            <a:r>
              <a:rPr lang="en-US" sz="1400" b="1" dirty="0" smtClean="0">
                <a:solidFill>
                  <a:srgbClr val="000000"/>
                </a:solidFill>
              </a:rPr>
              <a:t>TỔ CHỨC</a:t>
            </a:r>
            <a:endParaRPr lang="en-US" sz="1400" b="1" dirty="0"/>
          </a:p>
        </p:txBody>
      </p:sp>
    </p:spTree>
    <p:extLst>
      <p:ext uri="{BB962C8B-B14F-4D97-AF65-F5344CB8AC3E}">
        <p14:creationId xmlns:p14="http://schemas.microsoft.com/office/powerpoint/2010/main" val="12548642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r>
              <a:rPr lang="en-US" dirty="0" smtClean="0"/>
              <a:t>CÔNG TÁC TIẾP NHẬN BÀI THAM LUẬN</a:t>
            </a:r>
            <a:endParaRPr lang="en-US" sz="1800" dirty="0"/>
          </a:p>
        </p:txBody>
      </p:sp>
      <p:sp>
        <p:nvSpPr>
          <p:cNvPr id="71683" name="AutoShape 3"/>
          <p:cNvSpPr>
            <a:spLocks noChangeArrowheads="1"/>
          </p:cNvSpPr>
          <p:nvPr/>
        </p:nvSpPr>
        <p:spPr bwMode="gray">
          <a:xfrm>
            <a:off x="838200" y="35814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dirty="0" err="1">
                <a:solidFill>
                  <a:schemeClr val="tx2"/>
                </a:solidFill>
              </a:rPr>
              <a:t>Trường</a:t>
            </a:r>
            <a:r>
              <a:rPr lang="en-US" dirty="0">
                <a:solidFill>
                  <a:schemeClr val="tx2"/>
                </a:solidFill>
              </a:rPr>
              <a:t>  </a:t>
            </a:r>
            <a:r>
              <a:rPr lang="en-US" dirty="0" smtClean="0">
                <a:solidFill>
                  <a:schemeClr val="tx2"/>
                </a:solidFill>
              </a:rPr>
              <a:t>Cao </a:t>
            </a:r>
            <a:r>
              <a:rPr lang="en-US" dirty="0" err="1" smtClean="0">
                <a:solidFill>
                  <a:schemeClr val="tx2"/>
                </a:solidFill>
              </a:rPr>
              <a:t>đẳng</a:t>
            </a:r>
            <a:endParaRPr lang="en-US" dirty="0" smtClean="0">
              <a:solidFill>
                <a:schemeClr val="tx2"/>
              </a:solidFill>
            </a:endParaRPr>
          </a:p>
          <a:p>
            <a:pPr eaLnBrk="0" hangingPunct="0"/>
            <a:endParaRPr lang="en-US" dirty="0">
              <a:solidFill>
                <a:schemeClr val="tx2"/>
              </a:solidFill>
            </a:endParaRPr>
          </a:p>
        </p:txBody>
      </p:sp>
      <p:sp>
        <p:nvSpPr>
          <p:cNvPr id="71684" name="AutoShape 4"/>
          <p:cNvSpPr>
            <a:spLocks noChangeArrowheads="1"/>
          </p:cNvSpPr>
          <p:nvPr/>
        </p:nvSpPr>
        <p:spPr bwMode="gray">
          <a:xfrm>
            <a:off x="838200" y="30480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1685" name="AutoShape 5"/>
          <p:cNvSpPr>
            <a:spLocks noChangeArrowheads="1"/>
          </p:cNvSpPr>
          <p:nvPr/>
        </p:nvSpPr>
        <p:spPr bwMode="gray">
          <a:xfrm>
            <a:off x="838200" y="25146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1686" name="AutoShape 6"/>
          <p:cNvSpPr>
            <a:spLocks noChangeArrowheads="1"/>
          </p:cNvSpPr>
          <p:nvPr/>
        </p:nvSpPr>
        <p:spPr bwMode="gray">
          <a:xfrm>
            <a:off x="6324600" y="35814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1687" name="AutoShape 7"/>
          <p:cNvSpPr>
            <a:spLocks noChangeArrowheads="1"/>
          </p:cNvSpPr>
          <p:nvPr/>
        </p:nvSpPr>
        <p:spPr bwMode="gray">
          <a:xfrm>
            <a:off x="6324600" y="30480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1688" name="AutoShape 8"/>
          <p:cNvSpPr>
            <a:spLocks noChangeArrowheads="1"/>
          </p:cNvSpPr>
          <p:nvPr/>
        </p:nvSpPr>
        <p:spPr bwMode="gray">
          <a:xfrm>
            <a:off x="6324600" y="25146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71689" name="Group 9"/>
          <p:cNvGrpSpPr>
            <a:grpSpLocks/>
          </p:cNvGrpSpPr>
          <p:nvPr/>
        </p:nvGrpSpPr>
        <p:grpSpPr bwMode="auto">
          <a:xfrm>
            <a:off x="2917825" y="1981200"/>
            <a:ext cx="3157539" cy="2841625"/>
            <a:chOff x="1838" y="1248"/>
            <a:chExt cx="1989" cy="1790"/>
          </a:xfrm>
        </p:grpSpPr>
        <p:sp>
          <p:nvSpPr>
            <p:cNvPr id="71690" name="AutoShape 10"/>
            <p:cNvSpPr>
              <a:spLocks noChangeArrowheads="1"/>
            </p:cNvSpPr>
            <p:nvPr/>
          </p:nvSpPr>
          <p:spPr bwMode="gray">
            <a:xfrm rot="16200000" flipH="1">
              <a:off x="1786" y="1952"/>
              <a:ext cx="309" cy="206"/>
            </a:xfrm>
            <a:prstGeom prst="upArrow">
              <a:avLst>
                <a:gd name="adj1" fmla="val 51676"/>
                <a:gd name="adj2" fmla="val 100000"/>
              </a:avLst>
            </a:prstGeom>
            <a:gradFill rotWithShape="1">
              <a:gsLst>
                <a:gs pos="0">
                  <a:schemeClr val="tx1"/>
                </a:gs>
                <a:gs pos="100000">
                  <a:schemeClr val="tx1">
                    <a:gamma/>
                    <a:shade val="40784"/>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1691" name="AutoShape 11"/>
            <p:cNvSpPr>
              <a:spLocks noChangeArrowheads="1"/>
            </p:cNvSpPr>
            <p:nvPr/>
          </p:nvSpPr>
          <p:spPr bwMode="gray">
            <a:xfrm rot="5400000" flipH="1">
              <a:off x="3569" y="1918"/>
              <a:ext cx="309" cy="206"/>
            </a:xfrm>
            <a:prstGeom prst="upArrow">
              <a:avLst>
                <a:gd name="adj1" fmla="val 51676"/>
                <a:gd name="adj2" fmla="val 100000"/>
              </a:avLst>
            </a:prstGeom>
            <a:gradFill rotWithShape="1">
              <a:gsLst>
                <a:gs pos="0">
                  <a:schemeClr val="tx1"/>
                </a:gs>
                <a:gs pos="100000">
                  <a:schemeClr val="tx1">
                    <a:gamma/>
                    <a:shade val="40784"/>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1692" name="AutoShape 12"/>
            <p:cNvSpPr>
              <a:spLocks noChangeArrowheads="1"/>
            </p:cNvSpPr>
            <p:nvPr/>
          </p:nvSpPr>
          <p:spPr bwMode="gray">
            <a:xfrm rot="10800000" flipH="1">
              <a:off x="2677" y="2832"/>
              <a:ext cx="308" cy="206"/>
            </a:xfrm>
            <a:prstGeom prst="upArrow">
              <a:avLst>
                <a:gd name="adj1" fmla="val 51676"/>
                <a:gd name="adj2" fmla="val 100000"/>
              </a:avLst>
            </a:prstGeom>
            <a:gradFill rotWithShape="1">
              <a:gsLst>
                <a:gs pos="0">
                  <a:schemeClr val="tx1"/>
                </a:gs>
                <a:gs pos="100000">
                  <a:schemeClr val="tx1">
                    <a:gamma/>
                    <a:shade val="40784"/>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1693" name="Oval 13"/>
            <p:cNvSpPr>
              <a:spLocks noChangeArrowheads="1"/>
            </p:cNvSpPr>
            <p:nvPr/>
          </p:nvSpPr>
          <p:spPr bwMode="gray">
            <a:xfrm>
              <a:off x="2030" y="1248"/>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57150"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1694" name="Oval 14"/>
            <p:cNvSpPr>
              <a:spLocks noChangeArrowheads="1"/>
            </p:cNvSpPr>
            <p:nvPr/>
          </p:nvSpPr>
          <p:spPr bwMode="gray">
            <a:xfrm>
              <a:off x="2122" y="1339"/>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1695" name="Oval 15"/>
            <p:cNvSpPr>
              <a:spLocks noChangeArrowheads="1"/>
            </p:cNvSpPr>
            <p:nvPr/>
          </p:nvSpPr>
          <p:spPr bwMode="gray">
            <a:xfrm>
              <a:off x="2206" y="1424"/>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1696" name="Oval 16"/>
            <p:cNvSpPr>
              <a:spLocks noChangeArrowheads="1"/>
            </p:cNvSpPr>
            <p:nvPr/>
          </p:nvSpPr>
          <p:spPr bwMode="gray">
            <a:xfrm>
              <a:off x="2206" y="1424"/>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1697" name="Oval 17"/>
            <p:cNvSpPr>
              <a:spLocks noChangeArrowheads="1"/>
            </p:cNvSpPr>
            <p:nvPr/>
          </p:nvSpPr>
          <p:spPr bwMode="gray">
            <a:xfrm>
              <a:off x="2289" y="1507"/>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1698" name="Oval 18"/>
            <p:cNvSpPr>
              <a:spLocks noChangeArrowheads="1"/>
            </p:cNvSpPr>
            <p:nvPr/>
          </p:nvSpPr>
          <p:spPr bwMode="gray">
            <a:xfrm>
              <a:off x="2289" y="1507"/>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1699" name="Text Box 19"/>
            <p:cNvSpPr txBox="1">
              <a:spLocks noChangeArrowheads="1"/>
            </p:cNvSpPr>
            <p:nvPr/>
          </p:nvSpPr>
          <p:spPr bwMode="gray">
            <a:xfrm>
              <a:off x="1987" y="1920"/>
              <a:ext cx="1714"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b="1" dirty="0" smtClean="0">
                  <a:solidFill>
                    <a:schemeClr val="tx2"/>
                  </a:solidFill>
                </a:rPr>
                <a:t>LIÊN LẠC </a:t>
              </a:r>
            </a:p>
            <a:p>
              <a:pPr eaLnBrk="0" hangingPunct="0"/>
              <a:r>
                <a:rPr lang="en-US" sz="2400" b="1" dirty="0" smtClean="0">
                  <a:solidFill>
                    <a:schemeClr val="tx2"/>
                  </a:solidFill>
                </a:rPr>
                <a:t>THƯỜNG XUYÊN</a:t>
              </a:r>
              <a:endParaRPr lang="en-US" sz="2400" b="1" dirty="0">
                <a:solidFill>
                  <a:schemeClr val="tx2"/>
                </a:solidFill>
              </a:endParaRPr>
            </a:p>
          </p:txBody>
        </p:sp>
      </p:grpSp>
      <p:sp>
        <p:nvSpPr>
          <p:cNvPr id="71700" name="AutoShape 20"/>
          <p:cNvSpPr>
            <a:spLocks noChangeArrowheads="1"/>
          </p:cNvSpPr>
          <p:nvPr/>
        </p:nvSpPr>
        <p:spPr bwMode="invGray">
          <a:xfrm>
            <a:off x="2557463" y="5029200"/>
            <a:ext cx="3886200" cy="533400"/>
          </a:xfrm>
          <a:prstGeom prst="roundRect">
            <a:avLst>
              <a:gd name="adj" fmla="val 50000"/>
            </a:avLst>
          </a:prstGeom>
          <a:noFill/>
          <a:ln w="38100">
            <a:solidFill>
              <a:schemeClr val="tx1"/>
            </a:solidFill>
            <a:round/>
            <a:headEnd/>
            <a:tailEnd/>
          </a:ln>
          <a:effectLst/>
          <a:extLst>
            <a:ext uri="{909E8E84-426E-40DD-AFC4-6F175D3DCCD1}">
              <a14:hiddenFill xmlns:a14="http://schemas.microsoft.com/office/drawing/2010/main">
                <a:gradFill rotWithShape="1">
                  <a:gsLst>
                    <a:gs pos="0">
                      <a:schemeClr val="bg1">
                        <a:gamma/>
                        <a:shade val="46275"/>
                        <a:invGamma/>
                      </a:schemeClr>
                    </a:gs>
                    <a:gs pos="50000">
                      <a:schemeClr val="bg1"/>
                    </a:gs>
                    <a:gs pos="100000">
                      <a:schemeClr val="bg1">
                        <a:gamma/>
                        <a:shade val="46275"/>
                        <a:invGamma/>
                      </a:schemeClr>
                    </a:gs>
                  </a:gsLst>
                  <a:lin ang="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b="1" dirty="0" err="1" smtClean="0">
                <a:latin typeface="Verdana" pitchFamily="34" charset="0"/>
              </a:rPr>
              <a:t>Diễn</a:t>
            </a:r>
            <a:r>
              <a:rPr lang="en-US" b="1" dirty="0" smtClean="0">
                <a:latin typeface="Verdana" pitchFamily="34" charset="0"/>
              </a:rPr>
              <a:t> </a:t>
            </a:r>
            <a:r>
              <a:rPr lang="en-US" b="1" dirty="0" err="1" smtClean="0">
                <a:latin typeface="Verdana" pitchFamily="34" charset="0"/>
              </a:rPr>
              <a:t>giả</a:t>
            </a:r>
            <a:r>
              <a:rPr lang="en-US" b="1" dirty="0" smtClean="0">
                <a:latin typeface="Verdana" pitchFamily="34" charset="0"/>
              </a:rPr>
              <a:t> </a:t>
            </a:r>
            <a:r>
              <a:rPr lang="en-US" b="1" dirty="0" err="1" smtClean="0">
                <a:latin typeface="Verdana" pitchFamily="34" charset="0"/>
              </a:rPr>
              <a:t>chính</a:t>
            </a:r>
            <a:endParaRPr lang="en-US" b="1" dirty="0">
              <a:latin typeface="Verdana" pitchFamily="34" charset="0"/>
            </a:endParaRPr>
          </a:p>
        </p:txBody>
      </p:sp>
      <p:sp>
        <p:nvSpPr>
          <p:cNvPr id="71701" name="Text Box 21"/>
          <p:cNvSpPr txBox="1">
            <a:spLocks noChangeArrowheads="1"/>
          </p:cNvSpPr>
          <p:nvPr/>
        </p:nvSpPr>
        <p:spPr bwMode="gray">
          <a:xfrm>
            <a:off x="973232" y="2671763"/>
            <a:ext cx="142539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dirty="0" err="1" smtClean="0">
                <a:solidFill>
                  <a:schemeClr val="tx2"/>
                </a:solidFill>
              </a:rPr>
              <a:t>Các</a:t>
            </a:r>
            <a:r>
              <a:rPr lang="en-US" dirty="0" smtClean="0">
                <a:solidFill>
                  <a:schemeClr val="tx2"/>
                </a:solidFill>
              </a:rPr>
              <a:t> </a:t>
            </a:r>
            <a:r>
              <a:rPr lang="en-US" dirty="0" err="1" smtClean="0">
                <a:solidFill>
                  <a:schemeClr val="tx2"/>
                </a:solidFill>
              </a:rPr>
              <a:t>đơn</a:t>
            </a:r>
            <a:r>
              <a:rPr lang="en-US" dirty="0" smtClean="0">
                <a:solidFill>
                  <a:schemeClr val="tx2"/>
                </a:solidFill>
              </a:rPr>
              <a:t>  </a:t>
            </a:r>
            <a:r>
              <a:rPr lang="en-US" dirty="0" err="1" smtClean="0">
                <a:solidFill>
                  <a:schemeClr val="tx2"/>
                </a:solidFill>
              </a:rPr>
              <a:t>vị</a:t>
            </a:r>
            <a:r>
              <a:rPr lang="en-US" dirty="0" smtClean="0">
                <a:solidFill>
                  <a:schemeClr val="tx2"/>
                </a:solidFill>
              </a:rPr>
              <a:t> </a:t>
            </a:r>
            <a:endParaRPr lang="en-US" dirty="0">
              <a:solidFill>
                <a:schemeClr val="tx2"/>
              </a:solidFill>
            </a:endParaRPr>
          </a:p>
        </p:txBody>
      </p:sp>
      <p:sp>
        <p:nvSpPr>
          <p:cNvPr id="71702" name="Text Box 22"/>
          <p:cNvSpPr txBox="1">
            <a:spLocks noChangeArrowheads="1"/>
          </p:cNvSpPr>
          <p:nvPr/>
        </p:nvSpPr>
        <p:spPr bwMode="gray">
          <a:xfrm>
            <a:off x="735988" y="3205163"/>
            <a:ext cx="189988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dirty="0" err="1" smtClean="0">
                <a:solidFill>
                  <a:schemeClr val="tx2"/>
                </a:solidFill>
              </a:rPr>
              <a:t>Trường</a:t>
            </a:r>
            <a:r>
              <a:rPr lang="en-US" dirty="0" smtClean="0">
                <a:solidFill>
                  <a:schemeClr val="tx2"/>
                </a:solidFill>
              </a:rPr>
              <a:t>  </a:t>
            </a:r>
            <a:r>
              <a:rPr lang="en-US" dirty="0" err="1" smtClean="0">
                <a:solidFill>
                  <a:schemeClr val="tx2"/>
                </a:solidFill>
              </a:rPr>
              <a:t>đại</a:t>
            </a:r>
            <a:r>
              <a:rPr lang="en-US" dirty="0" smtClean="0">
                <a:solidFill>
                  <a:schemeClr val="tx2"/>
                </a:solidFill>
              </a:rPr>
              <a:t> </a:t>
            </a:r>
            <a:r>
              <a:rPr lang="en-US" dirty="0" err="1" smtClean="0">
                <a:solidFill>
                  <a:schemeClr val="tx2"/>
                </a:solidFill>
              </a:rPr>
              <a:t>học</a:t>
            </a:r>
            <a:endParaRPr lang="en-US" dirty="0" smtClean="0">
              <a:solidFill>
                <a:schemeClr val="tx2"/>
              </a:solidFill>
            </a:endParaRPr>
          </a:p>
          <a:p>
            <a:pPr eaLnBrk="0" hangingPunct="0"/>
            <a:endParaRPr lang="en-US" dirty="0">
              <a:solidFill>
                <a:schemeClr val="tx2"/>
              </a:solidFill>
            </a:endParaRPr>
          </a:p>
        </p:txBody>
      </p:sp>
      <p:sp>
        <p:nvSpPr>
          <p:cNvPr id="71704" name="Text Box 24"/>
          <p:cNvSpPr txBox="1">
            <a:spLocks noChangeArrowheads="1"/>
          </p:cNvSpPr>
          <p:nvPr/>
        </p:nvSpPr>
        <p:spPr bwMode="gray">
          <a:xfrm>
            <a:off x="6501611" y="2671763"/>
            <a:ext cx="160813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dirty="0" err="1" smtClean="0">
                <a:solidFill>
                  <a:schemeClr val="tx2"/>
                </a:solidFill>
              </a:rPr>
              <a:t>Nhà</a:t>
            </a:r>
            <a:r>
              <a:rPr lang="en-US" dirty="0" smtClean="0">
                <a:solidFill>
                  <a:schemeClr val="tx2"/>
                </a:solidFill>
              </a:rPr>
              <a:t> </a:t>
            </a:r>
            <a:r>
              <a:rPr lang="en-US" dirty="0" err="1" smtClean="0">
                <a:solidFill>
                  <a:schemeClr val="tx2"/>
                </a:solidFill>
              </a:rPr>
              <a:t>khoa</a:t>
            </a:r>
            <a:r>
              <a:rPr lang="en-US" dirty="0" smtClean="0">
                <a:solidFill>
                  <a:schemeClr val="tx2"/>
                </a:solidFill>
              </a:rPr>
              <a:t> </a:t>
            </a:r>
            <a:r>
              <a:rPr lang="en-US" dirty="0" err="1" smtClean="0">
                <a:solidFill>
                  <a:schemeClr val="tx2"/>
                </a:solidFill>
              </a:rPr>
              <a:t>học</a:t>
            </a:r>
            <a:endParaRPr lang="en-US" dirty="0">
              <a:solidFill>
                <a:schemeClr val="tx2"/>
              </a:solidFill>
            </a:endParaRPr>
          </a:p>
        </p:txBody>
      </p:sp>
      <p:sp>
        <p:nvSpPr>
          <p:cNvPr id="71705" name="Text Box 25"/>
          <p:cNvSpPr txBox="1">
            <a:spLocks noChangeArrowheads="1"/>
          </p:cNvSpPr>
          <p:nvPr/>
        </p:nvSpPr>
        <p:spPr bwMode="gray">
          <a:xfrm>
            <a:off x="6495197" y="3205163"/>
            <a:ext cx="162095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dirty="0" err="1">
                <a:solidFill>
                  <a:schemeClr val="tx2"/>
                </a:solidFill>
              </a:rPr>
              <a:t>Doanh</a:t>
            </a:r>
            <a:r>
              <a:rPr lang="en-US" dirty="0">
                <a:solidFill>
                  <a:schemeClr val="tx2"/>
                </a:solidFill>
              </a:rPr>
              <a:t> </a:t>
            </a:r>
            <a:r>
              <a:rPr lang="en-US" dirty="0" err="1">
                <a:solidFill>
                  <a:schemeClr val="tx2"/>
                </a:solidFill>
              </a:rPr>
              <a:t>nghiệp</a:t>
            </a:r>
            <a:endParaRPr lang="en-US" dirty="0">
              <a:solidFill>
                <a:schemeClr val="tx2"/>
              </a:solidFill>
            </a:endParaRPr>
          </a:p>
          <a:p>
            <a:pPr eaLnBrk="0" hangingPunct="0"/>
            <a:endParaRPr lang="en-US" dirty="0">
              <a:solidFill>
                <a:schemeClr val="tx2"/>
              </a:solidFill>
            </a:endParaRPr>
          </a:p>
        </p:txBody>
      </p:sp>
      <p:sp>
        <p:nvSpPr>
          <p:cNvPr id="71706" name="Text Box 26"/>
          <p:cNvSpPr txBox="1">
            <a:spLocks noChangeArrowheads="1"/>
          </p:cNvSpPr>
          <p:nvPr/>
        </p:nvSpPr>
        <p:spPr bwMode="gray">
          <a:xfrm>
            <a:off x="6322076" y="3738563"/>
            <a:ext cx="196720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dirty="0" err="1" smtClean="0">
                <a:solidFill>
                  <a:schemeClr val="tx2"/>
                </a:solidFill>
              </a:rPr>
              <a:t>Tổ</a:t>
            </a:r>
            <a:r>
              <a:rPr lang="en-US" dirty="0" smtClean="0">
                <a:solidFill>
                  <a:schemeClr val="tx2"/>
                </a:solidFill>
              </a:rPr>
              <a:t> </a:t>
            </a:r>
            <a:r>
              <a:rPr lang="en-US" dirty="0" err="1" smtClean="0">
                <a:solidFill>
                  <a:schemeClr val="tx2"/>
                </a:solidFill>
              </a:rPr>
              <a:t>chức</a:t>
            </a:r>
            <a:r>
              <a:rPr lang="en-US" dirty="0" smtClean="0">
                <a:solidFill>
                  <a:schemeClr val="tx2"/>
                </a:solidFill>
              </a:rPr>
              <a:t> </a:t>
            </a:r>
            <a:r>
              <a:rPr lang="en-US" dirty="0" err="1" smtClean="0">
                <a:solidFill>
                  <a:schemeClr val="tx2"/>
                </a:solidFill>
              </a:rPr>
              <a:t>giáo</a:t>
            </a:r>
            <a:r>
              <a:rPr lang="en-US" dirty="0" smtClean="0">
                <a:solidFill>
                  <a:schemeClr val="tx2"/>
                </a:solidFill>
              </a:rPr>
              <a:t> </a:t>
            </a:r>
            <a:r>
              <a:rPr lang="en-US" dirty="0" err="1" smtClean="0">
                <a:solidFill>
                  <a:schemeClr val="tx2"/>
                </a:solidFill>
              </a:rPr>
              <a:t>dục</a:t>
            </a:r>
            <a:endParaRPr lang="en-US" dirty="0">
              <a:solidFill>
                <a:schemeClr val="tx2"/>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en-US" sz="3600" dirty="0" smtClean="0"/>
              <a:t>CÁC BƯỚC TIẾP NHẬN NHÀ TÀI TRỢ</a:t>
            </a:r>
            <a:endParaRPr lang="en-US" sz="2000" dirty="0"/>
          </a:p>
        </p:txBody>
      </p:sp>
      <p:sp>
        <p:nvSpPr>
          <p:cNvPr id="72707" name="Freeform 3"/>
          <p:cNvSpPr>
            <a:spLocks/>
          </p:cNvSpPr>
          <p:nvPr/>
        </p:nvSpPr>
        <p:spPr bwMode="invGray">
          <a:xfrm>
            <a:off x="7761288" y="1752600"/>
            <a:ext cx="614362" cy="981075"/>
          </a:xfrm>
          <a:custGeom>
            <a:avLst/>
            <a:gdLst>
              <a:gd name="T0" fmla="*/ 308 w 308"/>
              <a:gd name="T1" fmla="*/ 120 h 444"/>
              <a:gd name="T2" fmla="*/ 0 w 308"/>
              <a:gd name="T3" fmla="*/ 444 h 444"/>
              <a:gd name="T4" fmla="*/ 0 w 308"/>
              <a:gd name="T5" fmla="*/ 286 h 444"/>
              <a:gd name="T6" fmla="*/ 308 w 308"/>
              <a:gd name="T7" fmla="*/ 0 h 444"/>
              <a:gd name="T8" fmla="*/ 308 w 308"/>
              <a:gd name="T9" fmla="*/ 120 h 444"/>
            </a:gdLst>
            <a:ahLst/>
            <a:cxnLst>
              <a:cxn ang="0">
                <a:pos x="T0" y="T1"/>
              </a:cxn>
              <a:cxn ang="0">
                <a:pos x="T2" y="T3"/>
              </a:cxn>
              <a:cxn ang="0">
                <a:pos x="T4" y="T5"/>
              </a:cxn>
              <a:cxn ang="0">
                <a:pos x="T6" y="T7"/>
              </a:cxn>
              <a:cxn ang="0">
                <a:pos x="T8" y="T9"/>
              </a:cxn>
            </a:cxnLst>
            <a:rect l="0" t="0" r="r" b="b"/>
            <a:pathLst>
              <a:path w="308" h="444">
                <a:moveTo>
                  <a:pt x="308" y="120"/>
                </a:moveTo>
                <a:lnTo>
                  <a:pt x="0" y="444"/>
                </a:lnTo>
                <a:lnTo>
                  <a:pt x="0" y="286"/>
                </a:lnTo>
                <a:lnTo>
                  <a:pt x="308" y="0"/>
                </a:lnTo>
                <a:lnTo>
                  <a:pt x="308" y="120"/>
                </a:lnTo>
                <a:close/>
              </a:path>
            </a:pathLst>
          </a:custGeom>
          <a:gradFill rotWithShape="1">
            <a:gsLst>
              <a:gs pos="0">
                <a:srgbClr val="00563F">
                  <a:gamma/>
                  <a:shade val="46275"/>
                  <a:invGamma/>
                </a:srgbClr>
              </a:gs>
              <a:gs pos="50000">
                <a:srgbClr val="00563F"/>
              </a:gs>
              <a:gs pos="100000">
                <a:srgbClr val="00563F">
                  <a:gamma/>
                  <a:shade val="46275"/>
                  <a:invGamma/>
                </a:srgbClr>
              </a:gs>
            </a:gsLst>
            <a:lin ang="2700000" scaled="1"/>
          </a:gradFill>
          <a:ln>
            <a:noFill/>
          </a:ln>
          <a:extLst>
            <a:ext uri="{91240B29-F687-4F45-9708-019B960494DF}">
              <a14:hiddenLine xmlns:a14="http://schemas.microsoft.com/office/drawing/2010/main" w="0">
                <a:solidFill>
                  <a:srgbClr val="D1D1D1"/>
                </a:solidFill>
                <a:prstDash val="solid"/>
                <a:round/>
                <a:headEnd/>
                <a:tailEnd/>
              </a14:hiddenLine>
            </a:ext>
          </a:extLst>
        </p:spPr>
        <p:txBody>
          <a:bodyPr/>
          <a:lstStyle/>
          <a:p>
            <a:endParaRPr lang="vi-VN"/>
          </a:p>
        </p:txBody>
      </p:sp>
      <p:sp>
        <p:nvSpPr>
          <p:cNvPr id="72708" name="Freeform 4"/>
          <p:cNvSpPr>
            <a:spLocks/>
          </p:cNvSpPr>
          <p:nvPr/>
        </p:nvSpPr>
        <p:spPr bwMode="invGray">
          <a:xfrm>
            <a:off x="4821238" y="1752600"/>
            <a:ext cx="3560762" cy="627063"/>
          </a:xfrm>
          <a:custGeom>
            <a:avLst/>
            <a:gdLst>
              <a:gd name="T0" fmla="*/ 1478 w 1786"/>
              <a:gd name="T1" fmla="*/ 284 h 284"/>
              <a:gd name="T2" fmla="*/ 0 w 1786"/>
              <a:gd name="T3" fmla="*/ 284 h 284"/>
              <a:gd name="T4" fmla="*/ 446 w 1786"/>
              <a:gd name="T5" fmla="*/ 0 h 284"/>
              <a:gd name="T6" fmla="*/ 1786 w 1786"/>
              <a:gd name="T7" fmla="*/ 0 h 284"/>
              <a:gd name="T8" fmla="*/ 1478 w 1786"/>
              <a:gd name="T9" fmla="*/ 284 h 284"/>
            </a:gdLst>
            <a:ahLst/>
            <a:cxnLst>
              <a:cxn ang="0">
                <a:pos x="T0" y="T1"/>
              </a:cxn>
              <a:cxn ang="0">
                <a:pos x="T2" y="T3"/>
              </a:cxn>
              <a:cxn ang="0">
                <a:pos x="T4" y="T5"/>
              </a:cxn>
              <a:cxn ang="0">
                <a:pos x="T6" y="T7"/>
              </a:cxn>
              <a:cxn ang="0">
                <a:pos x="T8" y="T9"/>
              </a:cxn>
            </a:cxnLst>
            <a:rect l="0" t="0" r="r" b="b"/>
            <a:pathLst>
              <a:path w="1786" h="284">
                <a:moveTo>
                  <a:pt x="1478" y="284"/>
                </a:moveTo>
                <a:lnTo>
                  <a:pt x="0" y="284"/>
                </a:lnTo>
                <a:lnTo>
                  <a:pt x="446" y="0"/>
                </a:lnTo>
                <a:lnTo>
                  <a:pt x="1786" y="0"/>
                </a:lnTo>
                <a:lnTo>
                  <a:pt x="1478" y="284"/>
                </a:lnTo>
                <a:close/>
              </a:path>
            </a:pathLst>
          </a:custGeom>
          <a:solidFill>
            <a:srgbClr val="00CC99"/>
          </a:solidFill>
          <a:ln>
            <a:noFill/>
          </a:ln>
          <a:extLst>
            <a:ext uri="{91240B29-F687-4F45-9708-019B960494DF}">
              <a14:hiddenLine xmlns:a14="http://schemas.microsoft.com/office/drawing/2010/main" w="0">
                <a:solidFill>
                  <a:srgbClr val="808080"/>
                </a:solidFill>
                <a:prstDash val="solid"/>
                <a:round/>
                <a:headEnd/>
                <a:tailEnd/>
              </a14:hiddenLine>
            </a:ext>
          </a:extLst>
        </p:spPr>
        <p:txBody>
          <a:bodyPr/>
          <a:lstStyle/>
          <a:p>
            <a:endParaRPr lang="vi-VN"/>
          </a:p>
        </p:txBody>
      </p:sp>
      <p:sp>
        <p:nvSpPr>
          <p:cNvPr id="72709" name="Freeform 5"/>
          <p:cNvSpPr>
            <a:spLocks/>
          </p:cNvSpPr>
          <p:nvPr/>
        </p:nvSpPr>
        <p:spPr bwMode="gray">
          <a:xfrm>
            <a:off x="7143750" y="2727325"/>
            <a:ext cx="612775" cy="974725"/>
          </a:xfrm>
          <a:custGeom>
            <a:avLst/>
            <a:gdLst>
              <a:gd name="T0" fmla="*/ 308 w 308"/>
              <a:gd name="T1" fmla="*/ 120 h 442"/>
              <a:gd name="T2" fmla="*/ 0 w 308"/>
              <a:gd name="T3" fmla="*/ 442 h 442"/>
              <a:gd name="T4" fmla="*/ 0 w 308"/>
              <a:gd name="T5" fmla="*/ 286 h 442"/>
              <a:gd name="T6" fmla="*/ 308 w 308"/>
              <a:gd name="T7" fmla="*/ 0 h 442"/>
              <a:gd name="T8" fmla="*/ 308 w 308"/>
              <a:gd name="T9" fmla="*/ 120 h 442"/>
            </a:gdLst>
            <a:ahLst/>
            <a:cxnLst>
              <a:cxn ang="0">
                <a:pos x="T0" y="T1"/>
              </a:cxn>
              <a:cxn ang="0">
                <a:pos x="T2" y="T3"/>
              </a:cxn>
              <a:cxn ang="0">
                <a:pos x="T4" y="T5"/>
              </a:cxn>
              <a:cxn ang="0">
                <a:pos x="T6" y="T7"/>
              </a:cxn>
              <a:cxn ang="0">
                <a:pos x="T8" y="T9"/>
              </a:cxn>
            </a:cxnLst>
            <a:rect l="0" t="0" r="r" b="b"/>
            <a:pathLst>
              <a:path w="308" h="442">
                <a:moveTo>
                  <a:pt x="308" y="120"/>
                </a:moveTo>
                <a:lnTo>
                  <a:pt x="0" y="442"/>
                </a:lnTo>
                <a:lnTo>
                  <a:pt x="0" y="286"/>
                </a:lnTo>
                <a:lnTo>
                  <a:pt x="308" y="0"/>
                </a:lnTo>
                <a:lnTo>
                  <a:pt x="308" y="120"/>
                </a:lnTo>
                <a:close/>
              </a:path>
            </a:pathLst>
          </a:custGeom>
          <a:gradFill rotWithShape="1">
            <a:gsLst>
              <a:gs pos="0">
                <a:srgbClr val="4B1092">
                  <a:gamma/>
                  <a:shade val="46275"/>
                  <a:invGamma/>
                </a:srgbClr>
              </a:gs>
              <a:gs pos="50000">
                <a:srgbClr val="4B1092"/>
              </a:gs>
              <a:gs pos="100000">
                <a:srgbClr val="4B1092">
                  <a:gamma/>
                  <a:shade val="46275"/>
                  <a:invGamma/>
                </a:srgbClr>
              </a:gs>
            </a:gsLst>
            <a:lin ang="2700000" scaled="1"/>
          </a:gradFill>
          <a:ln>
            <a:noFill/>
          </a:ln>
          <a:extLst>
            <a:ext uri="{91240B29-F687-4F45-9708-019B960494DF}">
              <a14:hiddenLine xmlns:a14="http://schemas.microsoft.com/office/drawing/2010/main" w="0">
                <a:solidFill>
                  <a:srgbClr val="D1D1D1"/>
                </a:solidFill>
                <a:prstDash val="solid"/>
                <a:round/>
                <a:headEnd/>
                <a:tailEnd/>
              </a14:hiddenLine>
            </a:ext>
          </a:extLst>
        </p:spPr>
        <p:txBody>
          <a:bodyPr/>
          <a:lstStyle/>
          <a:p>
            <a:endParaRPr lang="vi-VN"/>
          </a:p>
        </p:txBody>
      </p:sp>
      <p:sp>
        <p:nvSpPr>
          <p:cNvPr id="72710" name="Freeform 6"/>
          <p:cNvSpPr>
            <a:spLocks/>
          </p:cNvSpPr>
          <p:nvPr/>
        </p:nvSpPr>
        <p:spPr bwMode="gray">
          <a:xfrm>
            <a:off x="3937000" y="2727325"/>
            <a:ext cx="3827463" cy="625475"/>
          </a:xfrm>
          <a:custGeom>
            <a:avLst/>
            <a:gdLst>
              <a:gd name="T0" fmla="*/ 1612 w 1920"/>
              <a:gd name="T1" fmla="*/ 284 h 284"/>
              <a:gd name="T2" fmla="*/ 0 w 1920"/>
              <a:gd name="T3" fmla="*/ 284 h 284"/>
              <a:gd name="T4" fmla="*/ 446 w 1920"/>
              <a:gd name="T5" fmla="*/ 0 h 284"/>
              <a:gd name="T6" fmla="*/ 1920 w 1920"/>
              <a:gd name="T7" fmla="*/ 0 h 284"/>
              <a:gd name="T8" fmla="*/ 1612 w 1920"/>
              <a:gd name="T9" fmla="*/ 284 h 284"/>
            </a:gdLst>
            <a:ahLst/>
            <a:cxnLst>
              <a:cxn ang="0">
                <a:pos x="T0" y="T1"/>
              </a:cxn>
              <a:cxn ang="0">
                <a:pos x="T2" y="T3"/>
              </a:cxn>
              <a:cxn ang="0">
                <a:pos x="T4" y="T5"/>
              </a:cxn>
              <a:cxn ang="0">
                <a:pos x="T6" y="T7"/>
              </a:cxn>
              <a:cxn ang="0">
                <a:pos x="T8" y="T9"/>
              </a:cxn>
            </a:cxnLst>
            <a:rect l="0" t="0" r="r" b="b"/>
            <a:pathLst>
              <a:path w="1920" h="284">
                <a:moveTo>
                  <a:pt x="1612" y="284"/>
                </a:moveTo>
                <a:lnTo>
                  <a:pt x="0" y="284"/>
                </a:lnTo>
                <a:lnTo>
                  <a:pt x="446" y="0"/>
                </a:lnTo>
                <a:lnTo>
                  <a:pt x="1920" y="0"/>
                </a:lnTo>
                <a:lnTo>
                  <a:pt x="1612" y="284"/>
                </a:lnTo>
                <a:close/>
              </a:path>
            </a:pathLst>
          </a:custGeom>
          <a:solidFill>
            <a:srgbClr val="A77BFF"/>
          </a:solidFill>
          <a:ln>
            <a:noFill/>
          </a:ln>
          <a:extLst>
            <a:ext uri="{91240B29-F687-4F45-9708-019B960494DF}">
              <a14:hiddenLine xmlns:a14="http://schemas.microsoft.com/office/drawing/2010/main" w="0">
                <a:solidFill>
                  <a:srgbClr val="808080"/>
                </a:solidFill>
                <a:prstDash val="solid"/>
                <a:round/>
                <a:headEnd/>
                <a:tailEnd/>
              </a14:hiddenLine>
            </a:ext>
          </a:extLst>
        </p:spPr>
        <p:txBody>
          <a:bodyPr/>
          <a:lstStyle/>
          <a:p>
            <a:endParaRPr lang="vi-VN"/>
          </a:p>
        </p:txBody>
      </p:sp>
      <p:sp>
        <p:nvSpPr>
          <p:cNvPr id="72711" name="Freeform 7"/>
          <p:cNvSpPr>
            <a:spLocks/>
          </p:cNvSpPr>
          <p:nvPr/>
        </p:nvSpPr>
        <p:spPr bwMode="gray">
          <a:xfrm>
            <a:off x="6524625" y="3690938"/>
            <a:ext cx="611188" cy="981075"/>
          </a:xfrm>
          <a:custGeom>
            <a:avLst/>
            <a:gdLst>
              <a:gd name="T0" fmla="*/ 306 w 306"/>
              <a:gd name="T1" fmla="*/ 122 h 444"/>
              <a:gd name="T2" fmla="*/ 0 w 306"/>
              <a:gd name="T3" fmla="*/ 444 h 444"/>
              <a:gd name="T4" fmla="*/ 0 w 306"/>
              <a:gd name="T5" fmla="*/ 286 h 444"/>
              <a:gd name="T6" fmla="*/ 306 w 306"/>
              <a:gd name="T7" fmla="*/ 0 h 444"/>
              <a:gd name="T8" fmla="*/ 306 w 306"/>
              <a:gd name="T9" fmla="*/ 122 h 444"/>
            </a:gdLst>
            <a:ahLst/>
            <a:cxnLst>
              <a:cxn ang="0">
                <a:pos x="T0" y="T1"/>
              </a:cxn>
              <a:cxn ang="0">
                <a:pos x="T2" y="T3"/>
              </a:cxn>
              <a:cxn ang="0">
                <a:pos x="T4" y="T5"/>
              </a:cxn>
              <a:cxn ang="0">
                <a:pos x="T6" y="T7"/>
              </a:cxn>
              <a:cxn ang="0">
                <a:pos x="T8" y="T9"/>
              </a:cxn>
            </a:cxnLst>
            <a:rect l="0" t="0" r="r" b="b"/>
            <a:pathLst>
              <a:path w="306" h="444">
                <a:moveTo>
                  <a:pt x="306" y="122"/>
                </a:moveTo>
                <a:lnTo>
                  <a:pt x="0" y="444"/>
                </a:lnTo>
                <a:lnTo>
                  <a:pt x="0" y="286"/>
                </a:lnTo>
                <a:lnTo>
                  <a:pt x="306" y="0"/>
                </a:lnTo>
                <a:lnTo>
                  <a:pt x="306" y="122"/>
                </a:lnTo>
                <a:close/>
              </a:path>
            </a:pathLst>
          </a:custGeom>
          <a:gradFill rotWithShape="1">
            <a:gsLst>
              <a:gs pos="0">
                <a:srgbClr val="90330A">
                  <a:gamma/>
                  <a:shade val="46275"/>
                  <a:invGamma/>
                </a:srgbClr>
              </a:gs>
              <a:gs pos="50000">
                <a:srgbClr val="90330A"/>
              </a:gs>
              <a:gs pos="100000">
                <a:srgbClr val="90330A">
                  <a:gamma/>
                  <a:shade val="46275"/>
                  <a:invGamma/>
                </a:srgbClr>
              </a:gs>
            </a:gsLst>
            <a:lin ang="2700000" scaled="1"/>
          </a:gradFill>
          <a:ln>
            <a:noFill/>
          </a:ln>
          <a:extLst>
            <a:ext uri="{91240B29-F687-4F45-9708-019B960494DF}">
              <a14:hiddenLine xmlns:a14="http://schemas.microsoft.com/office/drawing/2010/main" w="0">
                <a:solidFill>
                  <a:srgbClr val="D1D1D1"/>
                </a:solidFill>
                <a:prstDash val="solid"/>
                <a:round/>
                <a:headEnd/>
                <a:tailEnd/>
              </a14:hiddenLine>
            </a:ext>
          </a:extLst>
        </p:spPr>
        <p:txBody>
          <a:bodyPr/>
          <a:lstStyle/>
          <a:p>
            <a:endParaRPr lang="vi-VN"/>
          </a:p>
        </p:txBody>
      </p:sp>
      <p:sp>
        <p:nvSpPr>
          <p:cNvPr id="72712" name="Freeform 8"/>
          <p:cNvSpPr>
            <a:spLocks/>
          </p:cNvSpPr>
          <p:nvPr/>
        </p:nvSpPr>
        <p:spPr bwMode="gray">
          <a:xfrm>
            <a:off x="5910263" y="4657725"/>
            <a:ext cx="614362" cy="981075"/>
          </a:xfrm>
          <a:custGeom>
            <a:avLst/>
            <a:gdLst>
              <a:gd name="T0" fmla="*/ 308 w 308"/>
              <a:gd name="T1" fmla="*/ 122 h 444"/>
              <a:gd name="T2" fmla="*/ 0 w 308"/>
              <a:gd name="T3" fmla="*/ 444 h 444"/>
              <a:gd name="T4" fmla="*/ 0 w 308"/>
              <a:gd name="T5" fmla="*/ 286 h 444"/>
              <a:gd name="T6" fmla="*/ 308 w 308"/>
              <a:gd name="T7" fmla="*/ 0 h 444"/>
              <a:gd name="T8" fmla="*/ 308 w 308"/>
              <a:gd name="T9" fmla="*/ 122 h 444"/>
            </a:gdLst>
            <a:ahLst/>
            <a:cxnLst>
              <a:cxn ang="0">
                <a:pos x="T0" y="T1"/>
              </a:cxn>
              <a:cxn ang="0">
                <a:pos x="T2" y="T3"/>
              </a:cxn>
              <a:cxn ang="0">
                <a:pos x="T4" y="T5"/>
              </a:cxn>
              <a:cxn ang="0">
                <a:pos x="T6" y="T7"/>
              </a:cxn>
              <a:cxn ang="0">
                <a:pos x="T8" y="T9"/>
              </a:cxn>
            </a:cxnLst>
            <a:rect l="0" t="0" r="r" b="b"/>
            <a:pathLst>
              <a:path w="308" h="444">
                <a:moveTo>
                  <a:pt x="308" y="122"/>
                </a:moveTo>
                <a:lnTo>
                  <a:pt x="0" y="444"/>
                </a:lnTo>
                <a:lnTo>
                  <a:pt x="0" y="286"/>
                </a:lnTo>
                <a:lnTo>
                  <a:pt x="308" y="0"/>
                </a:lnTo>
                <a:lnTo>
                  <a:pt x="308" y="122"/>
                </a:lnTo>
                <a:close/>
              </a:path>
            </a:pathLst>
          </a:custGeom>
          <a:gradFill rotWithShape="1">
            <a:gsLst>
              <a:gs pos="0">
                <a:srgbClr val="906B0E">
                  <a:gamma/>
                  <a:shade val="46275"/>
                  <a:invGamma/>
                </a:srgbClr>
              </a:gs>
              <a:gs pos="50000">
                <a:srgbClr val="906B0E"/>
              </a:gs>
              <a:gs pos="100000">
                <a:srgbClr val="906B0E">
                  <a:gamma/>
                  <a:shade val="46275"/>
                  <a:invGamma/>
                </a:srgbClr>
              </a:gs>
            </a:gsLst>
            <a:lin ang="2700000" scaled="1"/>
          </a:gradFill>
          <a:ln>
            <a:noFill/>
          </a:ln>
          <a:extLst>
            <a:ext uri="{91240B29-F687-4F45-9708-019B960494DF}">
              <a14:hiddenLine xmlns:a14="http://schemas.microsoft.com/office/drawing/2010/main" w="0">
                <a:solidFill>
                  <a:srgbClr val="D1D1D1"/>
                </a:solidFill>
                <a:prstDash val="solid"/>
                <a:round/>
                <a:headEnd/>
                <a:tailEnd/>
              </a14:hiddenLine>
            </a:ext>
          </a:extLst>
        </p:spPr>
        <p:txBody>
          <a:bodyPr/>
          <a:lstStyle/>
          <a:p>
            <a:endParaRPr lang="vi-VN"/>
          </a:p>
        </p:txBody>
      </p:sp>
      <p:sp>
        <p:nvSpPr>
          <p:cNvPr id="72713" name="Freeform 9"/>
          <p:cNvSpPr>
            <a:spLocks/>
          </p:cNvSpPr>
          <p:nvPr/>
        </p:nvSpPr>
        <p:spPr bwMode="gray">
          <a:xfrm>
            <a:off x="2178050" y="4662488"/>
            <a:ext cx="4346575" cy="627062"/>
          </a:xfrm>
          <a:custGeom>
            <a:avLst/>
            <a:gdLst>
              <a:gd name="T0" fmla="*/ 1872 w 2180"/>
              <a:gd name="T1" fmla="*/ 284 h 284"/>
              <a:gd name="T2" fmla="*/ 0 w 2180"/>
              <a:gd name="T3" fmla="*/ 284 h 284"/>
              <a:gd name="T4" fmla="*/ 446 w 2180"/>
              <a:gd name="T5" fmla="*/ 0 h 284"/>
              <a:gd name="T6" fmla="*/ 2180 w 2180"/>
              <a:gd name="T7" fmla="*/ 0 h 284"/>
              <a:gd name="T8" fmla="*/ 1872 w 2180"/>
              <a:gd name="T9" fmla="*/ 284 h 284"/>
            </a:gdLst>
            <a:ahLst/>
            <a:cxnLst>
              <a:cxn ang="0">
                <a:pos x="T0" y="T1"/>
              </a:cxn>
              <a:cxn ang="0">
                <a:pos x="T2" y="T3"/>
              </a:cxn>
              <a:cxn ang="0">
                <a:pos x="T4" y="T5"/>
              </a:cxn>
              <a:cxn ang="0">
                <a:pos x="T6" y="T7"/>
              </a:cxn>
              <a:cxn ang="0">
                <a:pos x="T8" y="T9"/>
              </a:cxn>
            </a:cxnLst>
            <a:rect l="0" t="0" r="r" b="b"/>
            <a:pathLst>
              <a:path w="2180" h="284">
                <a:moveTo>
                  <a:pt x="1872" y="284"/>
                </a:moveTo>
                <a:lnTo>
                  <a:pt x="0" y="284"/>
                </a:lnTo>
                <a:lnTo>
                  <a:pt x="446" y="0"/>
                </a:lnTo>
                <a:lnTo>
                  <a:pt x="2180" y="0"/>
                </a:lnTo>
                <a:lnTo>
                  <a:pt x="1872" y="284"/>
                </a:lnTo>
                <a:close/>
              </a:path>
            </a:pathLst>
          </a:custGeom>
          <a:solidFill>
            <a:srgbClr val="F2E160"/>
          </a:solidFill>
          <a:ln>
            <a:noFill/>
          </a:ln>
          <a:extLst>
            <a:ext uri="{91240B29-F687-4F45-9708-019B960494DF}">
              <a14:hiddenLine xmlns:a14="http://schemas.microsoft.com/office/drawing/2010/main" w="0">
                <a:solidFill>
                  <a:srgbClr val="808080"/>
                </a:solidFill>
                <a:prstDash val="solid"/>
                <a:round/>
                <a:headEnd/>
                <a:tailEnd/>
              </a14:hiddenLine>
            </a:ext>
          </a:extLst>
        </p:spPr>
        <p:txBody>
          <a:bodyPr/>
          <a:lstStyle/>
          <a:p>
            <a:endParaRPr lang="vi-VN"/>
          </a:p>
        </p:txBody>
      </p:sp>
      <p:sp>
        <p:nvSpPr>
          <p:cNvPr id="72714" name="Line 10"/>
          <p:cNvSpPr>
            <a:spLocks noChangeShapeType="1"/>
          </p:cNvSpPr>
          <p:nvPr/>
        </p:nvSpPr>
        <p:spPr bwMode="invGray">
          <a:xfrm flipH="1">
            <a:off x="914400" y="5632450"/>
            <a:ext cx="12636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15" name="Line 11"/>
          <p:cNvSpPr>
            <a:spLocks noChangeShapeType="1"/>
          </p:cNvSpPr>
          <p:nvPr/>
        </p:nvSpPr>
        <p:spPr bwMode="invGray">
          <a:xfrm flipH="1">
            <a:off x="914400" y="4657725"/>
            <a:ext cx="21463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16" name="Line 12"/>
          <p:cNvSpPr>
            <a:spLocks noChangeShapeType="1"/>
          </p:cNvSpPr>
          <p:nvPr/>
        </p:nvSpPr>
        <p:spPr bwMode="invGray">
          <a:xfrm flipH="1">
            <a:off x="914400" y="3695700"/>
            <a:ext cx="303053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17" name="Line 13"/>
          <p:cNvSpPr>
            <a:spLocks noChangeShapeType="1"/>
          </p:cNvSpPr>
          <p:nvPr/>
        </p:nvSpPr>
        <p:spPr bwMode="invGray">
          <a:xfrm flipH="1">
            <a:off x="914400" y="2735263"/>
            <a:ext cx="391477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18" name="Line 14"/>
          <p:cNvSpPr>
            <a:spLocks noChangeShapeType="1"/>
          </p:cNvSpPr>
          <p:nvPr/>
        </p:nvSpPr>
        <p:spPr bwMode="invGray">
          <a:xfrm flipH="1">
            <a:off x="914400" y="1758950"/>
            <a:ext cx="4797425"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19" name="Line 15"/>
          <p:cNvSpPr>
            <a:spLocks noChangeShapeType="1"/>
          </p:cNvSpPr>
          <p:nvPr/>
        </p:nvSpPr>
        <p:spPr bwMode="invGray">
          <a:xfrm>
            <a:off x="1104900" y="1752600"/>
            <a:ext cx="0" cy="101123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20" name="Line 16"/>
          <p:cNvSpPr>
            <a:spLocks noChangeShapeType="1"/>
          </p:cNvSpPr>
          <p:nvPr/>
        </p:nvSpPr>
        <p:spPr bwMode="invGray">
          <a:xfrm>
            <a:off x="1104900" y="2763838"/>
            <a:ext cx="0" cy="94615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21" name="Line 17"/>
          <p:cNvSpPr>
            <a:spLocks noChangeShapeType="1"/>
          </p:cNvSpPr>
          <p:nvPr/>
        </p:nvSpPr>
        <p:spPr bwMode="invGray">
          <a:xfrm>
            <a:off x="1104900" y="3709988"/>
            <a:ext cx="0" cy="94615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22" name="Line 18"/>
          <p:cNvSpPr>
            <a:spLocks noChangeShapeType="1"/>
          </p:cNvSpPr>
          <p:nvPr/>
        </p:nvSpPr>
        <p:spPr bwMode="invGray">
          <a:xfrm>
            <a:off x="1104900" y="4657725"/>
            <a:ext cx="0" cy="94615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2723" name="Freeform 19"/>
          <p:cNvSpPr>
            <a:spLocks/>
          </p:cNvSpPr>
          <p:nvPr/>
        </p:nvSpPr>
        <p:spPr bwMode="invGray">
          <a:xfrm>
            <a:off x="2808288" y="1941513"/>
            <a:ext cx="1957387" cy="3157537"/>
          </a:xfrm>
          <a:custGeom>
            <a:avLst/>
            <a:gdLst>
              <a:gd name="T0" fmla="*/ 12 w 1824"/>
              <a:gd name="T1" fmla="*/ 2464 h 2648"/>
              <a:gd name="T2" fmla="*/ 56 w 1824"/>
              <a:gd name="T3" fmla="*/ 2120 h 2648"/>
              <a:gd name="T4" fmla="*/ 124 w 1824"/>
              <a:gd name="T5" fmla="*/ 1808 h 2648"/>
              <a:gd name="T6" fmla="*/ 212 w 1824"/>
              <a:gd name="T7" fmla="*/ 1524 h 2648"/>
              <a:gd name="T8" fmla="*/ 316 w 1824"/>
              <a:gd name="T9" fmla="*/ 1270 h 2648"/>
              <a:gd name="T10" fmla="*/ 430 w 1824"/>
              <a:gd name="T11" fmla="*/ 1044 h 2648"/>
              <a:gd name="T12" fmla="*/ 550 w 1824"/>
              <a:gd name="T13" fmla="*/ 846 h 2648"/>
              <a:gd name="T14" fmla="*/ 672 w 1824"/>
              <a:gd name="T15" fmla="*/ 674 h 2648"/>
              <a:gd name="T16" fmla="*/ 792 w 1824"/>
              <a:gd name="T17" fmla="*/ 528 h 2648"/>
              <a:gd name="T18" fmla="*/ 906 w 1824"/>
              <a:gd name="T19" fmla="*/ 408 h 2648"/>
              <a:gd name="T20" fmla="*/ 1010 w 1824"/>
              <a:gd name="T21" fmla="*/ 310 h 2648"/>
              <a:gd name="T22" fmla="*/ 1096 w 1824"/>
              <a:gd name="T23" fmla="*/ 236 h 2648"/>
              <a:gd name="T24" fmla="*/ 1164 w 1824"/>
              <a:gd name="T25" fmla="*/ 184 h 2648"/>
              <a:gd name="T26" fmla="*/ 1208 w 1824"/>
              <a:gd name="T27" fmla="*/ 154 h 2648"/>
              <a:gd name="T28" fmla="*/ 1224 w 1824"/>
              <a:gd name="T29" fmla="*/ 144 h 2648"/>
              <a:gd name="T30" fmla="*/ 1728 w 1824"/>
              <a:gd name="T31" fmla="*/ 56 h 2648"/>
              <a:gd name="T32" fmla="*/ 1568 w 1824"/>
              <a:gd name="T33" fmla="*/ 328 h 2648"/>
              <a:gd name="T34" fmla="*/ 1554 w 1824"/>
              <a:gd name="T35" fmla="*/ 332 h 2648"/>
              <a:gd name="T36" fmla="*/ 1514 w 1824"/>
              <a:gd name="T37" fmla="*/ 346 h 2648"/>
              <a:gd name="T38" fmla="*/ 1452 w 1824"/>
              <a:gd name="T39" fmla="*/ 370 h 2648"/>
              <a:gd name="T40" fmla="*/ 1370 w 1824"/>
              <a:gd name="T41" fmla="*/ 410 h 2648"/>
              <a:gd name="T42" fmla="*/ 1270 w 1824"/>
              <a:gd name="T43" fmla="*/ 466 h 2648"/>
              <a:gd name="T44" fmla="*/ 1158 w 1824"/>
              <a:gd name="T45" fmla="*/ 540 h 2648"/>
              <a:gd name="T46" fmla="*/ 1034 w 1824"/>
              <a:gd name="T47" fmla="*/ 636 h 2648"/>
              <a:gd name="T48" fmla="*/ 904 w 1824"/>
              <a:gd name="T49" fmla="*/ 756 h 2648"/>
              <a:gd name="T50" fmla="*/ 770 w 1824"/>
              <a:gd name="T51" fmla="*/ 900 h 2648"/>
              <a:gd name="T52" fmla="*/ 632 w 1824"/>
              <a:gd name="T53" fmla="*/ 1076 h 2648"/>
              <a:gd name="T54" fmla="*/ 498 w 1824"/>
              <a:gd name="T55" fmla="*/ 1280 h 2648"/>
              <a:gd name="T56" fmla="*/ 370 w 1824"/>
              <a:gd name="T57" fmla="*/ 1518 h 2648"/>
              <a:gd name="T58" fmla="*/ 248 w 1824"/>
              <a:gd name="T59" fmla="*/ 1792 h 2648"/>
              <a:gd name="T60" fmla="*/ 138 w 1824"/>
              <a:gd name="T61" fmla="*/ 2104 h 2648"/>
              <a:gd name="T62" fmla="*/ 42 w 1824"/>
              <a:gd name="T63" fmla="*/ 2456 h 2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D11364">
                  <a:gamma/>
                  <a:shade val="46275"/>
                  <a:invGamma/>
                </a:srgbClr>
              </a:gs>
            </a:gsLst>
            <a:lin ang="5400000" scaled="1"/>
          </a:gradFill>
          <a:ln>
            <a:noFill/>
          </a:ln>
          <a:extLst>
            <a:ext uri="{91240B29-F687-4F45-9708-019B960494DF}">
              <a14:hiddenLine xmlns:a14="http://schemas.microsoft.com/office/drawing/2010/main" w="0">
                <a:solidFill>
                  <a:srgbClr val="FACD69"/>
                </a:solidFill>
                <a:prstDash val="solid"/>
                <a:round/>
                <a:headEnd/>
                <a:tailEnd/>
              </a14:hiddenLine>
            </a:ext>
          </a:extLst>
        </p:spPr>
        <p:txBody>
          <a:bodyPr/>
          <a:lstStyle/>
          <a:p>
            <a:endParaRPr lang="vi-VN"/>
          </a:p>
        </p:txBody>
      </p:sp>
      <p:sp>
        <p:nvSpPr>
          <p:cNvPr id="72724" name="Rectangle 20"/>
          <p:cNvSpPr>
            <a:spLocks noChangeArrowheads="1"/>
          </p:cNvSpPr>
          <p:nvPr/>
        </p:nvSpPr>
        <p:spPr bwMode="gray">
          <a:xfrm>
            <a:off x="4827588" y="2379663"/>
            <a:ext cx="2947987" cy="352425"/>
          </a:xfrm>
          <a:prstGeom prst="rect">
            <a:avLst/>
          </a:prstGeom>
          <a:gradFill rotWithShape="1">
            <a:gsLst>
              <a:gs pos="0">
                <a:srgbClr val="00906A">
                  <a:gamma/>
                  <a:shade val="72549"/>
                  <a:invGamma/>
                </a:srgbClr>
              </a:gs>
              <a:gs pos="50000">
                <a:srgbClr val="00906A"/>
              </a:gs>
              <a:gs pos="100000">
                <a:srgbClr val="00906A">
                  <a:gamma/>
                  <a:shade val="72549"/>
                  <a:invGamma/>
                </a:srgb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b="1" dirty="0" err="1" smtClean="0">
                <a:solidFill>
                  <a:schemeClr val="tx2"/>
                </a:solidFill>
                <a:latin typeface="Verdana" pitchFamily="34" charset="0"/>
              </a:rPr>
              <a:t>Chuẩn</a:t>
            </a:r>
            <a:r>
              <a:rPr lang="en-US" b="1" dirty="0" smtClean="0">
                <a:solidFill>
                  <a:schemeClr val="tx2"/>
                </a:solidFill>
                <a:latin typeface="Verdana" pitchFamily="34" charset="0"/>
              </a:rPr>
              <a:t> </a:t>
            </a:r>
            <a:r>
              <a:rPr lang="en-US" b="1" dirty="0" err="1" smtClean="0">
                <a:solidFill>
                  <a:schemeClr val="tx2"/>
                </a:solidFill>
                <a:latin typeface="Verdana" pitchFamily="34" charset="0"/>
              </a:rPr>
              <a:t>bị</a:t>
            </a:r>
            <a:r>
              <a:rPr lang="en-US" b="1" dirty="0" smtClean="0">
                <a:solidFill>
                  <a:schemeClr val="tx2"/>
                </a:solidFill>
                <a:latin typeface="Verdana" pitchFamily="34" charset="0"/>
              </a:rPr>
              <a:t> </a:t>
            </a:r>
            <a:r>
              <a:rPr lang="en-US" b="1" dirty="0" err="1" smtClean="0">
                <a:solidFill>
                  <a:schemeClr val="tx2"/>
                </a:solidFill>
                <a:latin typeface="Verdana" pitchFamily="34" charset="0"/>
              </a:rPr>
              <a:t>thảm</a:t>
            </a:r>
            <a:r>
              <a:rPr lang="en-US" b="1" dirty="0" smtClean="0">
                <a:solidFill>
                  <a:schemeClr val="tx2"/>
                </a:solidFill>
                <a:latin typeface="Verdana" pitchFamily="34" charset="0"/>
              </a:rPr>
              <a:t> </a:t>
            </a:r>
            <a:r>
              <a:rPr lang="en-US" b="1" dirty="0" err="1" smtClean="0">
                <a:solidFill>
                  <a:schemeClr val="tx2"/>
                </a:solidFill>
                <a:latin typeface="Verdana" pitchFamily="34" charset="0"/>
              </a:rPr>
              <a:t>đỏ</a:t>
            </a:r>
            <a:endParaRPr lang="en-US" b="1" dirty="0" smtClean="0">
              <a:solidFill>
                <a:schemeClr val="tx2"/>
              </a:solidFill>
              <a:latin typeface="Verdana" pitchFamily="34" charset="0"/>
            </a:endParaRPr>
          </a:p>
          <a:p>
            <a:pPr eaLnBrk="0" hangingPunct="0"/>
            <a:endParaRPr lang="en-US" b="1" dirty="0">
              <a:solidFill>
                <a:schemeClr val="tx2"/>
              </a:solidFill>
              <a:latin typeface="Verdana" pitchFamily="34" charset="0"/>
            </a:endParaRPr>
          </a:p>
        </p:txBody>
      </p:sp>
      <p:sp>
        <p:nvSpPr>
          <p:cNvPr id="72725" name="Rectangle 21"/>
          <p:cNvSpPr>
            <a:spLocks noChangeArrowheads="1"/>
          </p:cNvSpPr>
          <p:nvPr/>
        </p:nvSpPr>
        <p:spPr bwMode="gray">
          <a:xfrm>
            <a:off x="3938588" y="3352800"/>
            <a:ext cx="3211512" cy="346075"/>
          </a:xfrm>
          <a:prstGeom prst="rect">
            <a:avLst/>
          </a:prstGeom>
          <a:gradFill rotWithShape="1">
            <a:gsLst>
              <a:gs pos="0">
                <a:srgbClr val="8041FF">
                  <a:gamma/>
                  <a:shade val="72549"/>
                  <a:invGamma/>
                </a:srgbClr>
              </a:gs>
              <a:gs pos="50000">
                <a:srgbClr val="8041FF"/>
              </a:gs>
              <a:gs pos="100000">
                <a:srgbClr val="8041FF">
                  <a:gamma/>
                  <a:shade val="72549"/>
                  <a:invGamma/>
                </a:srgb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b="1" dirty="0" err="1" smtClean="0">
                <a:solidFill>
                  <a:schemeClr val="tx2"/>
                </a:solidFill>
                <a:latin typeface="Verdana" pitchFamily="34" charset="0"/>
              </a:rPr>
              <a:t>Xuất</a:t>
            </a:r>
            <a:r>
              <a:rPr lang="en-US" b="1" dirty="0" smtClean="0">
                <a:solidFill>
                  <a:schemeClr val="tx2"/>
                </a:solidFill>
                <a:latin typeface="Verdana" pitchFamily="34" charset="0"/>
              </a:rPr>
              <a:t> </a:t>
            </a:r>
            <a:r>
              <a:rPr lang="en-US" b="1" dirty="0" err="1" smtClean="0">
                <a:solidFill>
                  <a:schemeClr val="tx2"/>
                </a:solidFill>
                <a:latin typeface="Verdana" pitchFamily="34" charset="0"/>
              </a:rPr>
              <a:t>ra</a:t>
            </a:r>
            <a:r>
              <a:rPr lang="en-US" b="1" dirty="0" smtClean="0">
                <a:solidFill>
                  <a:schemeClr val="tx2"/>
                </a:solidFill>
                <a:latin typeface="Verdana" pitchFamily="34" charset="0"/>
              </a:rPr>
              <a:t> web, </a:t>
            </a:r>
            <a:r>
              <a:rPr lang="en-US" b="1" dirty="0" err="1" smtClean="0">
                <a:solidFill>
                  <a:schemeClr val="tx2"/>
                </a:solidFill>
                <a:latin typeface="Verdana" pitchFamily="34" charset="0"/>
              </a:rPr>
              <a:t>tờ</a:t>
            </a:r>
            <a:r>
              <a:rPr lang="en-US" b="1" dirty="0" smtClean="0">
                <a:solidFill>
                  <a:schemeClr val="tx2"/>
                </a:solidFill>
                <a:latin typeface="Verdana" pitchFamily="34" charset="0"/>
              </a:rPr>
              <a:t> </a:t>
            </a:r>
            <a:r>
              <a:rPr lang="en-US" b="1" dirty="0" err="1" smtClean="0">
                <a:solidFill>
                  <a:schemeClr val="tx2"/>
                </a:solidFill>
                <a:latin typeface="Verdana" pitchFamily="34" charset="0"/>
              </a:rPr>
              <a:t>rơi</a:t>
            </a:r>
            <a:endParaRPr lang="en-US" b="1" dirty="0">
              <a:solidFill>
                <a:schemeClr val="tx2"/>
              </a:solidFill>
              <a:latin typeface="Verdana" pitchFamily="34" charset="0"/>
            </a:endParaRPr>
          </a:p>
        </p:txBody>
      </p:sp>
      <p:sp>
        <p:nvSpPr>
          <p:cNvPr id="72726" name="Freeform 22"/>
          <p:cNvSpPr>
            <a:spLocks/>
          </p:cNvSpPr>
          <p:nvPr/>
        </p:nvSpPr>
        <p:spPr bwMode="gray">
          <a:xfrm>
            <a:off x="3059113" y="3690938"/>
            <a:ext cx="4083050" cy="631825"/>
          </a:xfrm>
          <a:custGeom>
            <a:avLst/>
            <a:gdLst>
              <a:gd name="T0" fmla="*/ 1742 w 2048"/>
              <a:gd name="T1" fmla="*/ 286 h 286"/>
              <a:gd name="T2" fmla="*/ 0 w 2048"/>
              <a:gd name="T3" fmla="*/ 286 h 286"/>
              <a:gd name="T4" fmla="*/ 446 w 2048"/>
              <a:gd name="T5" fmla="*/ 0 h 286"/>
              <a:gd name="T6" fmla="*/ 2048 w 2048"/>
              <a:gd name="T7" fmla="*/ 0 h 286"/>
              <a:gd name="T8" fmla="*/ 1742 w 2048"/>
              <a:gd name="T9" fmla="*/ 286 h 286"/>
            </a:gdLst>
            <a:ahLst/>
            <a:cxnLst>
              <a:cxn ang="0">
                <a:pos x="T0" y="T1"/>
              </a:cxn>
              <a:cxn ang="0">
                <a:pos x="T2" y="T3"/>
              </a:cxn>
              <a:cxn ang="0">
                <a:pos x="T4" y="T5"/>
              </a:cxn>
              <a:cxn ang="0">
                <a:pos x="T6" y="T7"/>
              </a:cxn>
              <a:cxn ang="0">
                <a:pos x="T8" y="T9"/>
              </a:cxn>
            </a:cxnLst>
            <a:rect l="0" t="0" r="r" b="b"/>
            <a:pathLst>
              <a:path w="2048" h="286">
                <a:moveTo>
                  <a:pt x="1742" y="286"/>
                </a:moveTo>
                <a:lnTo>
                  <a:pt x="0" y="286"/>
                </a:lnTo>
                <a:lnTo>
                  <a:pt x="446" y="0"/>
                </a:lnTo>
                <a:lnTo>
                  <a:pt x="2048" y="0"/>
                </a:lnTo>
                <a:lnTo>
                  <a:pt x="1742" y="286"/>
                </a:lnTo>
                <a:close/>
              </a:path>
            </a:pathLst>
          </a:custGeom>
          <a:solidFill>
            <a:srgbClr val="FF9966"/>
          </a:solidFill>
          <a:ln>
            <a:noFill/>
          </a:ln>
          <a:extLst>
            <a:ext uri="{91240B29-F687-4F45-9708-019B960494DF}">
              <a14:hiddenLine xmlns:a14="http://schemas.microsoft.com/office/drawing/2010/main" w="0">
                <a:solidFill>
                  <a:srgbClr val="808080"/>
                </a:solidFill>
                <a:prstDash val="solid"/>
                <a:round/>
                <a:headEnd/>
                <a:tailEnd/>
              </a14:hiddenLine>
            </a:ext>
          </a:extLst>
        </p:spPr>
        <p:txBody>
          <a:bodyPr/>
          <a:lstStyle/>
          <a:p>
            <a:endParaRPr lang="vi-VN"/>
          </a:p>
        </p:txBody>
      </p:sp>
      <p:sp>
        <p:nvSpPr>
          <p:cNvPr id="72727" name="Rectangle 23"/>
          <p:cNvSpPr>
            <a:spLocks noChangeArrowheads="1"/>
          </p:cNvSpPr>
          <p:nvPr/>
        </p:nvSpPr>
        <p:spPr bwMode="gray">
          <a:xfrm>
            <a:off x="3060700" y="4322763"/>
            <a:ext cx="3478213" cy="344487"/>
          </a:xfrm>
          <a:prstGeom prst="rect">
            <a:avLst/>
          </a:prstGeom>
          <a:gradFill rotWithShape="1">
            <a:gsLst>
              <a:gs pos="0">
                <a:srgbClr val="DC7150">
                  <a:gamma/>
                  <a:shade val="72549"/>
                  <a:invGamma/>
                </a:srgbClr>
              </a:gs>
              <a:gs pos="50000">
                <a:srgbClr val="DC7150"/>
              </a:gs>
              <a:gs pos="100000">
                <a:srgbClr val="DC7150">
                  <a:gamma/>
                  <a:shade val="72549"/>
                  <a:invGamma/>
                </a:srgb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b="1" dirty="0" err="1" smtClean="0">
                <a:solidFill>
                  <a:schemeClr val="tx2"/>
                </a:solidFill>
                <a:latin typeface="Verdana" pitchFamily="34" charset="0"/>
              </a:rPr>
              <a:t>Thông</a:t>
            </a:r>
            <a:r>
              <a:rPr lang="en-US" b="1" dirty="0" smtClean="0">
                <a:solidFill>
                  <a:schemeClr val="tx2"/>
                </a:solidFill>
                <a:latin typeface="Verdana" pitchFamily="34" charset="0"/>
              </a:rPr>
              <a:t> tin </a:t>
            </a:r>
            <a:r>
              <a:rPr lang="en-US" b="1" dirty="0" err="1" smtClean="0">
                <a:solidFill>
                  <a:schemeClr val="tx2"/>
                </a:solidFill>
                <a:latin typeface="Verdana" pitchFamily="34" charset="0"/>
              </a:rPr>
              <a:t>của</a:t>
            </a:r>
            <a:r>
              <a:rPr lang="en-US" b="1" dirty="0" smtClean="0">
                <a:solidFill>
                  <a:schemeClr val="tx2"/>
                </a:solidFill>
                <a:latin typeface="Verdana" pitchFamily="34" charset="0"/>
              </a:rPr>
              <a:t> </a:t>
            </a:r>
            <a:r>
              <a:rPr lang="en-US" b="1" dirty="0" err="1" smtClean="0">
                <a:solidFill>
                  <a:schemeClr val="tx2"/>
                </a:solidFill>
                <a:latin typeface="Verdana" pitchFamily="34" charset="0"/>
              </a:rPr>
              <a:t>nhà</a:t>
            </a:r>
            <a:r>
              <a:rPr lang="en-US" b="1" dirty="0" smtClean="0">
                <a:solidFill>
                  <a:schemeClr val="tx2"/>
                </a:solidFill>
                <a:latin typeface="Verdana" pitchFamily="34" charset="0"/>
              </a:rPr>
              <a:t> </a:t>
            </a:r>
            <a:r>
              <a:rPr lang="en-US" b="1" dirty="0" err="1" smtClean="0">
                <a:solidFill>
                  <a:schemeClr val="tx2"/>
                </a:solidFill>
                <a:latin typeface="Verdana" pitchFamily="34" charset="0"/>
              </a:rPr>
              <a:t>tài</a:t>
            </a:r>
            <a:r>
              <a:rPr lang="en-US" b="1" dirty="0" smtClean="0">
                <a:solidFill>
                  <a:schemeClr val="tx2"/>
                </a:solidFill>
                <a:latin typeface="Verdana" pitchFamily="34" charset="0"/>
              </a:rPr>
              <a:t> </a:t>
            </a:r>
            <a:r>
              <a:rPr lang="en-US" b="1" dirty="0" err="1" smtClean="0">
                <a:solidFill>
                  <a:schemeClr val="tx2"/>
                </a:solidFill>
                <a:latin typeface="Verdana" pitchFamily="34" charset="0"/>
              </a:rPr>
              <a:t>trợ</a:t>
            </a:r>
            <a:endParaRPr lang="en-US" b="1" dirty="0">
              <a:solidFill>
                <a:schemeClr val="tx2"/>
              </a:solidFill>
              <a:latin typeface="Verdana" pitchFamily="34" charset="0"/>
            </a:endParaRPr>
          </a:p>
        </p:txBody>
      </p:sp>
      <p:sp>
        <p:nvSpPr>
          <p:cNvPr id="72728" name="Rectangle 24"/>
          <p:cNvSpPr>
            <a:spLocks noChangeArrowheads="1"/>
          </p:cNvSpPr>
          <p:nvPr/>
        </p:nvSpPr>
        <p:spPr bwMode="gray">
          <a:xfrm>
            <a:off x="2176463" y="5291138"/>
            <a:ext cx="3741737" cy="344487"/>
          </a:xfrm>
          <a:prstGeom prst="rect">
            <a:avLst/>
          </a:prstGeom>
          <a:gradFill rotWithShape="1">
            <a:gsLst>
              <a:gs pos="0">
                <a:srgbClr val="D0A11C">
                  <a:gamma/>
                  <a:shade val="72549"/>
                  <a:invGamma/>
                </a:srgbClr>
              </a:gs>
              <a:gs pos="50000">
                <a:srgbClr val="D0A11C"/>
              </a:gs>
              <a:gs pos="100000">
                <a:srgbClr val="D0A11C">
                  <a:gamma/>
                  <a:shade val="72549"/>
                  <a:invGamma/>
                </a:srgbClr>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r>
              <a:rPr lang="en-US" b="1" dirty="0" err="1" smtClean="0">
                <a:solidFill>
                  <a:schemeClr val="tx2"/>
                </a:solidFill>
                <a:latin typeface="Verdana" pitchFamily="34" charset="0"/>
              </a:rPr>
              <a:t>Thông</a:t>
            </a:r>
            <a:r>
              <a:rPr lang="en-US" b="1" dirty="0" smtClean="0">
                <a:solidFill>
                  <a:schemeClr val="tx2"/>
                </a:solidFill>
                <a:latin typeface="Verdana" pitchFamily="34" charset="0"/>
              </a:rPr>
              <a:t> </a:t>
            </a:r>
            <a:r>
              <a:rPr lang="en-US" b="1" dirty="0" err="1" smtClean="0">
                <a:solidFill>
                  <a:schemeClr val="tx2"/>
                </a:solidFill>
                <a:latin typeface="Verdana" pitchFamily="34" charset="0"/>
              </a:rPr>
              <a:t>báo</a:t>
            </a:r>
            <a:r>
              <a:rPr lang="en-US" b="1" dirty="0" smtClean="0">
                <a:solidFill>
                  <a:schemeClr val="tx2"/>
                </a:solidFill>
                <a:latin typeface="Verdana" pitchFamily="34" charset="0"/>
              </a:rPr>
              <a:t>/ </a:t>
            </a:r>
            <a:r>
              <a:rPr lang="en-US" b="1" dirty="0" err="1" smtClean="0">
                <a:solidFill>
                  <a:schemeClr val="tx2"/>
                </a:solidFill>
                <a:latin typeface="Verdana" pitchFamily="34" charset="0"/>
              </a:rPr>
              <a:t>hợp</a:t>
            </a:r>
            <a:r>
              <a:rPr lang="en-US" b="1" dirty="0" smtClean="0">
                <a:solidFill>
                  <a:schemeClr val="tx2"/>
                </a:solidFill>
                <a:latin typeface="Verdana" pitchFamily="34" charset="0"/>
              </a:rPr>
              <a:t> </a:t>
            </a:r>
            <a:r>
              <a:rPr lang="en-US" b="1" dirty="0" err="1" smtClean="0">
                <a:solidFill>
                  <a:schemeClr val="tx2"/>
                </a:solidFill>
                <a:latin typeface="Verdana" pitchFamily="34" charset="0"/>
              </a:rPr>
              <a:t>đồng</a:t>
            </a:r>
            <a:r>
              <a:rPr lang="en-US" b="1" dirty="0" smtClean="0">
                <a:solidFill>
                  <a:schemeClr val="tx2"/>
                </a:solidFill>
                <a:latin typeface="Verdana" pitchFamily="34" charset="0"/>
              </a:rPr>
              <a:t> </a:t>
            </a:r>
            <a:endParaRPr lang="en-US" b="1" dirty="0">
              <a:solidFill>
                <a:schemeClr val="tx2"/>
              </a:solidFill>
              <a:latin typeface="Verdana" pitchFamily="34" charset="0"/>
            </a:endParaRPr>
          </a:p>
        </p:txBody>
      </p:sp>
      <p:sp>
        <p:nvSpPr>
          <p:cNvPr id="72729" name="Text Box 25"/>
          <p:cNvSpPr txBox="1">
            <a:spLocks noChangeArrowheads="1"/>
          </p:cNvSpPr>
          <p:nvPr/>
        </p:nvSpPr>
        <p:spPr bwMode="invGray">
          <a:xfrm>
            <a:off x="1095375" y="2128838"/>
            <a:ext cx="190622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dirty="0" smtClean="0">
                <a:latin typeface="Verdana" pitchFamily="34" charset="0"/>
              </a:rPr>
              <a:t>LOGO TRÌNH CHIẾU</a:t>
            </a:r>
            <a:endParaRPr lang="en-US" sz="1400" dirty="0">
              <a:latin typeface="Verdana" pitchFamily="34" charset="0"/>
            </a:endParaRPr>
          </a:p>
        </p:txBody>
      </p:sp>
      <p:sp>
        <p:nvSpPr>
          <p:cNvPr id="72730" name="Text Box 26"/>
          <p:cNvSpPr txBox="1">
            <a:spLocks noChangeArrowheads="1"/>
          </p:cNvSpPr>
          <p:nvPr/>
        </p:nvSpPr>
        <p:spPr bwMode="invGray">
          <a:xfrm>
            <a:off x="1095375" y="3086100"/>
            <a:ext cx="98931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dirty="0" smtClean="0">
                <a:latin typeface="Verdana" pitchFamily="34" charset="0"/>
              </a:rPr>
              <a:t>THIẾT KẾ</a:t>
            </a:r>
            <a:endParaRPr lang="en-US" sz="1400" dirty="0">
              <a:latin typeface="Verdana" pitchFamily="34" charset="0"/>
            </a:endParaRPr>
          </a:p>
        </p:txBody>
      </p:sp>
      <p:sp>
        <p:nvSpPr>
          <p:cNvPr id="72731" name="Text Box 27"/>
          <p:cNvSpPr txBox="1">
            <a:spLocks noChangeArrowheads="1"/>
          </p:cNvSpPr>
          <p:nvPr/>
        </p:nvSpPr>
        <p:spPr bwMode="invGray">
          <a:xfrm>
            <a:off x="1095375" y="4087813"/>
            <a:ext cx="2160976"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dirty="0" smtClean="0">
                <a:latin typeface="Verdana" pitchFamily="34" charset="0"/>
              </a:rPr>
              <a:t>QUY ĐỊNH, TIẾP NHẬN</a:t>
            </a:r>
            <a:endParaRPr lang="en-US" sz="1400" dirty="0">
              <a:latin typeface="Verdana" pitchFamily="34" charset="0"/>
            </a:endParaRPr>
          </a:p>
        </p:txBody>
      </p:sp>
      <p:sp>
        <p:nvSpPr>
          <p:cNvPr id="72732" name="Text Box 28"/>
          <p:cNvSpPr txBox="1">
            <a:spLocks noChangeArrowheads="1"/>
          </p:cNvSpPr>
          <p:nvPr/>
        </p:nvSpPr>
        <p:spPr bwMode="invGray">
          <a:xfrm>
            <a:off x="1095375" y="5022850"/>
            <a:ext cx="137249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dirty="0" smtClean="0">
                <a:latin typeface="Verdana" pitchFamily="34" charset="0"/>
              </a:rPr>
              <a:t>MẪU, KÝ KẾT</a:t>
            </a:r>
            <a:endParaRPr lang="en-US" sz="1400" dirty="0">
              <a:latin typeface="Verdana"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en-US" sz="3600" dirty="0" smtClean="0"/>
              <a:t>CÁC CÔNG VIỆC ĐÃ LÀM ĐƯỢC</a:t>
            </a:r>
            <a:endParaRPr lang="en-US" sz="2000" dirty="0"/>
          </a:p>
        </p:txBody>
      </p:sp>
      <p:sp>
        <p:nvSpPr>
          <p:cNvPr id="76803" name="AutoShape 3"/>
          <p:cNvSpPr>
            <a:spLocks noChangeArrowheads="1"/>
          </p:cNvSpPr>
          <p:nvPr/>
        </p:nvSpPr>
        <p:spPr bwMode="invGray">
          <a:xfrm rot="39573186">
            <a:off x="4777581" y="2458244"/>
            <a:ext cx="792163" cy="288925"/>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vi-VN"/>
          </a:p>
        </p:txBody>
      </p:sp>
      <p:sp>
        <p:nvSpPr>
          <p:cNvPr id="76804" name="AutoShape 4"/>
          <p:cNvSpPr>
            <a:spLocks noChangeArrowheads="1"/>
          </p:cNvSpPr>
          <p:nvPr/>
        </p:nvSpPr>
        <p:spPr bwMode="invGray">
          <a:xfrm rot="3465783">
            <a:off x="4777582" y="4622006"/>
            <a:ext cx="792162" cy="288925"/>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vi-VN"/>
          </a:p>
        </p:txBody>
      </p:sp>
      <p:sp>
        <p:nvSpPr>
          <p:cNvPr id="76805" name="AutoShape 5"/>
          <p:cNvSpPr>
            <a:spLocks noChangeArrowheads="1"/>
          </p:cNvSpPr>
          <p:nvPr/>
        </p:nvSpPr>
        <p:spPr bwMode="invGray">
          <a:xfrm rot="35969022">
            <a:off x="3558381" y="2534444"/>
            <a:ext cx="792163" cy="288925"/>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vi-VN"/>
          </a:p>
        </p:txBody>
      </p:sp>
      <p:sp>
        <p:nvSpPr>
          <p:cNvPr id="76806" name="AutoShape 6"/>
          <p:cNvSpPr>
            <a:spLocks noChangeArrowheads="1"/>
          </p:cNvSpPr>
          <p:nvPr/>
        </p:nvSpPr>
        <p:spPr bwMode="invGray">
          <a:xfrm rot="7535209">
            <a:off x="3520281" y="4588669"/>
            <a:ext cx="792163" cy="288925"/>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vi-VN"/>
          </a:p>
        </p:txBody>
      </p:sp>
      <p:sp>
        <p:nvSpPr>
          <p:cNvPr id="76807" name="AutoShape 7"/>
          <p:cNvSpPr>
            <a:spLocks noChangeArrowheads="1"/>
          </p:cNvSpPr>
          <p:nvPr/>
        </p:nvSpPr>
        <p:spPr bwMode="invGray">
          <a:xfrm>
            <a:off x="5356225" y="3586163"/>
            <a:ext cx="792163" cy="288925"/>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vi-VN"/>
          </a:p>
        </p:txBody>
      </p:sp>
      <p:sp>
        <p:nvSpPr>
          <p:cNvPr id="76808" name="AutoShape 8"/>
          <p:cNvSpPr>
            <a:spLocks noChangeArrowheads="1"/>
          </p:cNvSpPr>
          <p:nvPr/>
        </p:nvSpPr>
        <p:spPr bwMode="invGray">
          <a:xfrm rot="-10800000">
            <a:off x="2946400" y="3579813"/>
            <a:ext cx="863600" cy="288925"/>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vi-VN"/>
          </a:p>
        </p:txBody>
      </p:sp>
      <p:sp>
        <p:nvSpPr>
          <p:cNvPr id="76809" name="Oval 9"/>
          <p:cNvSpPr>
            <a:spLocks noChangeArrowheads="1"/>
          </p:cNvSpPr>
          <p:nvPr/>
        </p:nvSpPr>
        <p:spPr bwMode="gray">
          <a:xfrm>
            <a:off x="2692400" y="1817688"/>
            <a:ext cx="3743325" cy="3744912"/>
          </a:xfrm>
          <a:prstGeom prst="ellipse">
            <a:avLst/>
          </a:prstGeom>
          <a:noFill/>
          <a:ln w="38100" algn="ctr">
            <a:solidFill>
              <a:schemeClr val="tx1"/>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grpSp>
        <p:nvGrpSpPr>
          <p:cNvPr id="76810" name="Group 10"/>
          <p:cNvGrpSpPr>
            <a:grpSpLocks/>
          </p:cNvGrpSpPr>
          <p:nvPr/>
        </p:nvGrpSpPr>
        <p:grpSpPr bwMode="auto">
          <a:xfrm>
            <a:off x="3429000" y="1876425"/>
            <a:ext cx="360363" cy="360363"/>
            <a:chOff x="1973" y="1706"/>
            <a:chExt cx="227" cy="227"/>
          </a:xfrm>
        </p:grpSpPr>
        <p:sp>
          <p:nvSpPr>
            <p:cNvPr id="76811" name="Oval 11"/>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vi-VN"/>
            </a:p>
          </p:txBody>
        </p:sp>
        <p:sp>
          <p:nvSpPr>
            <p:cNvPr id="76812" name="Oval 12"/>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grpSp>
      <p:grpSp>
        <p:nvGrpSpPr>
          <p:cNvPr id="76813" name="Group 13"/>
          <p:cNvGrpSpPr>
            <a:grpSpLocks/>
          </p:cNvGrpSpPr>
          <p:nvPr/>
        </p:nvGrpSpPr>
        <p:grpSpPr bwMode="auto">
          <a:xfrm>
            <a:off x="2484438" y="3532188"/>
            <a:ext cx="360362" cy="360362"/>
            <a:chOff x="1565" y="2659"/>
            <a:chExt cx="227" cy="227"/>
          </a:xfrm>
        </p:grpSpPr>
        <p:sp>
          <p:nvSpPr>
            <p:cNvPr id="76814" name="Oval 14"/>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vi-VN"/>
            </a:p>
          </p:txBody>
        </p:sp>
        <p:sp>
          <p:nvSpPr>
            <p:cNvPr id="76815" name="Oval 15"/>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grpSp>
      <p:grpSp>
        <p:nvGrpSpPr>
          <p:cNvPr id="76816" name="Group 16"/>
          <p:cNvGrpSpPr>
            <a:grpSpLocks/>
          </p:cNvGrpSpPr>
          <p:nvPr/>
        </p:nvGrpSpPr>
        <p:grpSpPr bwMode="auto">
          <a:xfrm>
            <a:off x="3348038" y="5075238"/>
            <a:ext cx="360362" cy="360362"/>
            <a:chOff x="2109" y="3612"/>
            <a:chExt cx="227" cy="227"/>
          </a:xfrm>
        </p:grpSpPr>
        <p:sp>
          <p:nvSpPr>
            <p:cNvPr id="76817" name="Oval 17"/>
            <p:cNvSpPr>
              <a:spLocks noChangeArrowheads="1"/>
            </p:cNvSpPr>
            <p:nvPr/>
          </p:nvSpPr>
          <p:spPr bwMode="gray">
            <a:xfrm>
              <a:off x="2109" y="3612"/>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vi-VN"/>
            </a:p>
          </p:txBody>
        </p:sp>
        <p:sp>
          <p:nvSpPr>
            <p:cNvPr id="76818" name="Oval 18"/>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grpSp>
      <p:grpSp>
        <p:nvGrpSpPr>
          <p:cNvPr id="76819" name="Group 19"/>
          <p:cNvGrpSpPr>
            <a:grpSpLocks/>
          </p:cNvGrpSpPr>
          <p:nvPr/>
        </p:nvGrpSpPr>
        <p:grpSpPr bwMode="auto">
          <a:xfrm>
            <a:off x="5278438" y="1855788"/>
            <a:ext cx="360362" cy="360362"/>
            <a:chOff x="3470" y="1706"/>
            <a:chExt cx="227" cy="227"/>
          </a:xfrm>
        </p:grpSpPr>
        <p:sp>
          <p:nvSpPr>
            <p:cNvPr id="76820" name="Oval 20"/>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vi-VN"/>
            </a:p>
          </p:txBody>
        </p:sp>
        <p:sp>
          <p:nvSpPr>
            <p:cNvPr id="76821" name="Oval 21"/>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grpSp>
      <p:grpSp>
        <p:nvGrpSpPr>
          <p:cNvPr id="76822" name="Group 22"/>
          <p:cNvGrpSpPr>
            <a:grpSpLocks/>
          </p:cNvGrpSpPr>
          <p:nvPr/>
        </p:nvGrpSpPr>
        <p:grpSpPr bwMode="auto">
          <a:xfrm>
            <a:off x="6227763" y="3532188"/>
            <a:ext cx="360362" cy="360362"/>
            <a:chOff x="3923" y="2659"/>
            <a:chExt cx="227" cy="227"/>
          </a:xfrm>
        </p:grpSpPr>
        <p:sp>
          <p:nvSpPr>
            <p:cNvPr id="76823" name="Oval 23"/>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vi-VN"/>
            </a:p>
          </p:txBody>
        </p:sp>
        <p:sp>
          <p:nvSpPr>
            <p:cNvPr id="76824" name="Oval 24"/>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grpSp>
      <p:grpSp>
        <p:nvGrpSpPr>
          <p:cNvPr id="76825" name="Group 25"/>
          <p:cNvGrpSpPr>
            <a:grpSpLocks/>
          </p:cNvGrpSpPr>
          <p:nvPr/>
        </p:nvGrpSpPr>
        <p:grpSpPr bwMode="auto">
          <a:xfrm>
            <a:off x="5334000" y="5132388"/>
            <a:ext cx="360363" cy="360362"/>
            <a:chOff x="3515" y="3521"/>
            <a:chExt cx="227" cy="227"/>
          </a:xfrm>
        </p:grpSpPr>
        <p:sp>
          <p:nvSpPr>
            <p:cNvPr id="76826" name="Oval 26"/>
            <p:cNvSpPr>
              <a:spLocks noChangeArrowheads="1"/>
            </p:cNvSpPr>
            <p:nvPr/>
          </p:nvSpPr>
          <p:spPr bwMode="gray">
            <a:xfrm>
              <a:off x="3515" y="3521"/>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vi-VN"/>
            </a:p>
          </p:txBody>
        </p:sp>
        <p:sp>
          <p:nvSpPr>
            <p:cNvPr id="76827" name="Oval 27"/>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grpSp>
      <p:sp>
        <p:nvSpPr>
          <p:cNvPr id="76828" name="Oval 28"/>
          <p:cNvSpPr>
            <a:spLocks noChangeArrowheads="1"/>
          </p:cNvSpPr>
          <p:nvPr/>
        </p:nvSpPr>
        <p:spPr bwMode="gray">
          <a:xfrm>
            <a:off x="3624263" y="2770188"/>
            <a:ext cx="1944687" cy="1944687"/>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6829" name="Oval 29"/>
          <p:cNvSpPr>
            <a:spLocks noChangeArrowheads="1"/>
          </p:cNvSpPr>
          <p:nvPr/>
        </p:nvSpPr>
        <p:spPr bwMode="gray">
          <a:xfrm>
            <a:off x="3629025" y="2776538"/>
            <a:ext cx="1944688" cy="1944687"/>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6830" name="Oval 30"/>
          <p:cNvSpPr>
            <a:spLocks noChangeArrowheads="1"/>
          </p:cNvSpPr>
          <p:nvPr/>
        </p:nvSpPr>
        <p:spPr bwMode="gray">
          <a:xfrm>
            <a:off x="3751263" y="2897188"/>
            <a:ext cx="1690687" cy="169068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6831" name="Oval 31"/>
          <p:cNvSpPr>
            <a:spLocks noChangeArrowheads="1"/>
          </p:cNvSpPr>
          <p:nvPr/>
        </p:nvSpPr>
        <p:spPr bwMode="gray">
          <a:xfrm>
            <a:off x="3733800" y="2870200"/>
            <a:ext cx="1690688" cy="169068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grpSp>
        <p:nvGrpSpPr>
          <p:cNvPr id="76844" name="Group 44"/>
          <p:cNvGrpSpPr>
            <a:grpSpLocks/>
          </p:cNvGrpSpPr>
          <p:nvPr/>
        </p:nvGrpSpPr>
        <p:grpSpPr bwMode="auto">
          <a:xfrm>
            <a:off x="3835400" y="2981325"/>
            <a:ext cx="1522413" cy="1522413"/>
            <a:chOff x="2416" y="1878"/>
            <a:chExt cx="959" cy="959"/>
          </a:xfrm>
        </p:grpSpPr>
        <p:sp>
          <p:nvSpPr>
            <p:cNvPr id="76832" name="Oval 32"/>
            <p:cNvSpPr>
              <a:spLocks noChangeArrowheads="1"/>
            </p:cNvSpPr>
            <p:nvPr/>
          </p:nvSpPr>
          <p:spPr bwMode="gray">
            <a:xfrm>
              <a:off x="2416" y="1878"/>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6833" name="Oval 33"/>
            <p:cNvSpPr>
              <a:spLocks noChangeArrowheads="1"/>
            </p:cNvSpPr>
            <p:nvPr/>
          </p:nvSpPr>
          <p:spPr bwMode="gray">
            <a:xfrm>
              <a:off x="2430" y="1890"/>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6834" name="Oval 34"/>
            <p:cNvSpPr>
              <a:spLocks noChangeArrowheads="1"/>
            </p:cNvSpPr>
            <p:nvPr/>
          </p:nvSpPr>
          <p:spPr bwMode="gray">
            <a:xfrm>
              <a:off x="2441" y="1896"/>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6835" name="Oval 35"/>
            <p:cNvSpPr>
              <a:spLocks noChangeArrowheads="1"/>
            </p:cNvSpPr>
            <p:nvPr/>
          </p:nvSpPr>
          <p:spPr bwMode="gray">
            <a:xfrm>
              <a:off x="2451" y="1905"/>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6836" name="Oval 36"/>
            <p:cNvSpPr>
              <a:spLocks noChangeArrowheads="1"/>
            </p:cNvSpPr>
            <p:nvPr/>
          </p:nvSpPr>
          <p:spPr bwMode="gray">
            <a:xfrm>
              <a:off x="2502" y="1928"/>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grpSp>
      <p:sp>
        <p:nvSpPr>
          <p:cNvPr id="76837" name="Text Box 37"/>
          <p:cNvSpPr txBox="1">
            <a:spLocks noChangeArrowheads="1"/>
          </p:cNvSpPr>
          <p:nvPr/>
        </p:nvSpPr>
        <p:spPr bwMode="auto">
          <a:xfrm>
            <a:off x="4162425" y="3470275"/>
            <a:ext cx="8572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800">
                <a:solidFill>
                  <a:srgbClr val="000000"/>
                </a:solidFill>
              </a:rPr>
              <a:t>Title</a:t>
            </a:r>
          </a:p>
        </p:txBody>
      </p:sp>
      <p:sp>
        <p:nvSpPr>
          <p:cNvPr id="76838" name="Text Box 38"/>
          <p:cNvSpPr txBox="1">
            <a:spLocks noChangeArrowheads="1"/>
          </p:cNvSpPr>
          <p:nvPr/>
        </p:nvSpPr>
        <p:spPr bwMode="auto">
          <a:xfrm>
            <a:off x="5715000" y="1803400"/>
            <a:ext cx="360335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600" dirty="0" smtClean="0">
                <a:solidFill>
                  <a:schemeClr val="tx2"/>
                </a:solidFill>
              </a:rPr>
              <a:t>BÀI THAM LUẬN: 36 (</a:t>
            </a:r>
            <a:r>
              <a:rPr lang="en-US" sz="1600" dirty="0" err="1" smtClean="0">
                <a:solidFill>
                  <a:schemeClr val="tx2"/>
                </a:solidFill>
              </a:rPr>
              <a:t>tính</a:t>
            </a:r>
            <a:r>
              <a:rPr lang="en-US" sz="1600" dirty="0" smtClean="0">
                <a:solidFill>
                  <a:schemeClr val="tx2"/>
                </a:solidFill>
              </a:rPr>
              <a:t> </a:t>
            </a:r>
            <a:r>
              <a:rPr lang="en-US" sz="1600" dirty="0" err="1" smtClean="0">
                <a:solidFill>
                  <a:schemeClr val="tx2"/>
                </a:solidFill>
              </a:rPr>
              <a:t>đến</a:t>
            </a:r>
            <a:r>
              <a:rPr lang="en-US" sz="1600" dirty="0" smtClean="0">
                <a:solidFill>
                  <a:schemeClr val="tx2"/>
                </a:solidFill>
              </a:rPr>
              <a:t> 30/8)</a:t>
            </a:r>
            <a:endParaRPr lang="en-US" sz="1600" dirty="0">
              <a:solidFill>
                <a:schemeClr val="tx2"/>
              </a:solidFill>
            </a:endParaRPr>
          </a:p>
        </p:txBody>
      </p:sp>
      <p:sp>
        <p:nvSpPr>
          <p:cNvPr id="76839" name="Text Box 39"/>
          <p:cNvSpPr txBox="1">
            <a:spLocks noChangeArrowheads="1"/>
          </p:cNvSpPr>
          <p:nvPr/>
        </p:nvSpPr>
        <p:spPr bwMode="auto">
          <a:xfrm>
            <a:off x="2209104" y="1803400"/>
            <a:ext cx="118814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eaLnBrk="0" hangingPunct="0"/>
            <a:r>
              <a:rPr lang="en-US" sz="1600" dirty="0" smtClean="0">
                <a:solidFill>
                  <a:schemeClr val="tx2"/>
                </a:solidFill>
              </a:rPr>
              <a:t>LÝ LỊCH: 9</a:t>
            </a:r>
            <a:endParaRPr lang="en-US" sz="1600" dirty="0">
              <a:solidFill>
                <a:schemeClr val="tx2"/>
              </a:solidFill>
            </a:endParaRPr>
          </a:p>
        </p:txBody>
      </p:sp>
      <p:sp>
        <p:nvSpPr>
          <p:cNvPr id="76840" name="Text Box 40"/>
          <p:cNvSpPr txBox="1">
            <a:spLocks noChangeArrowheads="1"/>
          </p:cNvSpPr>
          <p:nvPr/>
        </p:nvSpPr>
        <p:spPr bwMode="auto">
          <a:xfrm>
            <a:off x="6629400" y="3556000"/>
            <a:ext cx="264643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600" dirty="0" smtClean="0">
                <a:solidFill>
                  <a:schemeClr val="tx2"/>
                </a:solidFill>
              </a:rPr>
              <a:t>BÀI BÁO CÁO: 12</a:t>
            </a:r>
          </a:p>
          <a:p>
            <a:pPr algn="l" eaLnBrk="0" hangingPunct="0"/>
            <a:r>
              <a:rPr lang="en-US" sz="1600" dirty="0" smtClean="0">
                <a:solidFill>
                  <a:schemeClr val="tx2"/>
                </a:solidFill>
              </a:rPr>
              <a:t>Topic: 1 ASU; 1 JOLANDA;</a:t>
            </a:r>
          </a:p>
          <a:p>
            <a:pPr algn="l" eaLnBrk="0" hangingPunct="0"/>
            <a:r>
              <a:rPr lang="en-US" sz="1600" dirty="0" smtClean="0">
                <a:solidFill>
                  <a:schemeClr val="tx2"/>
                </a:solidFill>
              </a:rPr>
              <a:t> 1</a:t>
            </a:r>
            <a:r>
              <a:rPr lang="en-US" sz="1600" dirty="0" smtClean="0">
                <a:solidFill>
                  <a:schemeClr val="tx2"/>
                </a:solidFill>
              </a:rPr>
              <a:t> GS.TS; 1 SUSAN</a:t>
            </a:r>
            <a:endParaRPr lang="en-US" sz="1600" dirty="0">
              <a:solidFill>
                <a:schemeClr val="tx2"/>
              </a:solidFill>
            </a:endParaRPr>
          </a:p>
        </p:txBody>
      </p:sp>
      <p:sp>
        <p:nvSpPr>
          <p:cNvPr id="76841" name="Text Box 41"/>
          <p:cNvSpPr txBox="1">
            <a:spLocks noChangeArrowheads="1"/>
          </p:cNvSpPr>
          <p:nvPr/>
        </p:nvSpPr>
        <p:spPr bwMode="auto">
          <a:xfrm>
            <a:off x="5715000" y="5156200"/>
            <a:ext cx="247965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600" dirty="0" smtClean="0">
                <a:solidFill>
                  <a:schemeClr val="tx2"/>
                </a:solidFill>
              </a:rPr>
              <a:t>NHÀ TÀI TRỢ: </a:t>
            </a:r>
          </a:p>
          <a:p>
            <a:pPr algn="l" eaLnBrk="0" hangingPunct="0"/>
            <a:r>
              <a:rPr lang="en-US" sz="1600" dirty="0" smtClean="0">
                <a:solidFill>
                  <a:schemeClr val="tx2"/>
                </a:solidFill>
              </a:rPr>
              <a:t>0CB 150 TRIỆU</a:t>
            </a:r>
          </a:p>
          <a:p>
            <a:pPr algn="l" eaLnBrk="0" hangingPunct="0"/>
            <a:r>
              <a:rPr lang="en-US" sz="1600" dirty="0" smtClean="0">
                <a:solidFill>
                  <a:schemeClr val="tx2"/>
                </a:solidFill>
              </a:rPr>
              <a:t>SAMSUNG</a:t>
            </a:r>
          </a:p>
          <a:p>
            <a:pPr algn="l" eaLnBrk="0" hangingPunct="0"/>
            <a:r>
              <a:rPr lang="en-US" sz="1600" dirty="0" smtClean="0">
                <a:solidFill>
                  <a:schemeClr val="tx2"/>
                </a:solidFill>
              </a:rPr>
              <a:t>MICROSOFT</a:t>
            </a:r>
          </a:p>
          <a:p>
            <a:pPr algn="l" eaLnBrk="0" hangingPunct="0"/>
            <a:r>
              <a:rPr lang="en-US" sz="1600" dirty="0" smtClean="0">
                <a:solidFill>
                  <a:schemeClr val="tx2"/>
                </a:solidFill>
              </a:rPr>
              <a:t>ÚC-KONE-SCHNEIDER</a:t>
            </a:r>
          </a:p>
          <a:p>
            <a:pPr algn="l" eaLnBrk="0" hangingPunct="0"/>
            <a:r>
              <a:rPr lang="en-US" sz="1600" dirty="0" smtClean="0">
                <a:solidFill>
                  <a:schemeClr val="tx2"/>
                </a:solidFill>
              </a:rPr>
              <a:t>AMAZON WEBSERVICE</a:t>
            </a:r>
            <a:endParaRPr lang="en-US" sz="1600" dirty="0">
              <a:solidFill>
                <a:schemeClr val="tx2"/>
              </a:solidFill>
            </a:endParaRPr>
          </a:p>
        </p:txBody>
      </p:sp>
      <p:sp>
        <p:nvSpPr>
          <p:cNvPr id="76842" name="Text Box 42"/>
          <p:cNvSpPr txBox="1">
            <a:spLocks noChangeArrowheads="1"/>
          </p:cNvSpPr>
          <p:nvPr/>
        </p:nvSpPr>
        <p:spPr bwMode="auto">
          <a:xfrm>
            <a:off x="624649" y="3556000"/>
            <a:ext cx="18373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600" dirty="0" smtClean="0">
                <a:solidFill>
                  <a:schemeClr val="tx2"/>
                </a:solidFill>
              </a:rPr>
              <a:t>DIỄN GIẢ </a:t>
            </a:r>
          </a:p>
          <a:p>
            <a:pPr algn="l" eaLnBrk="0" hangingPunct="0"/>
            <a:r>
              <a:rPr lang="en-US" sz="1600" dirty="0" smtClean="0">
                <a:solidFill>
                  <a:schemeClr val="tx2"/>
                </a:solidFill>
              </a:rPr>
              <a:t>VIỆT NAM: 3-4</a:t>
            </a:r>
          </a:p>
          <a:p>
            <a:pPr algn="l" eaLnBrk="0" hangingPunct="0"/>
            <a:r>
              <a:rPr lang="en-US" sz="1600" dirty="0" smtClean="0">
                <a:solidFill>
                  <a:schemeClr val="tx2"/>
                </a:solidFill>
              </a:rPr>
              <a:t>NƯỚC NGOÀI: 7 </a:t>
            </a:r>
            <a:endParaRPr lang="en-US" sz="1600" dirty="0">
              <a:solidFill>
                <a:schemeClr val="tx2"/>
              </a:solidFill>
            </a:endParaRPr>
          </a:p>
        </p:txBody>
      </p:sp>
      <p:sp>
        <p:nvSpPr>
          <p:cNvPr id="76843" name="Text Box 43"/>
          <p:cNvSpPr txBox="1">
            <a:spLocks noChangeArrowheads="1"/>
          </p:cNvSpPr>
          <p:nvPr/>
        </p:nvSpPr>
        <p:spPr bwMode="auto">
          <a:xfrm>
            <a:off x="667041" y="5105400"/>
            <a:ext cx="237276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600" dirty="0" smtClean="0">
                <a:solidFill>
                  <a:schemeClr val="tx2"/>
                </a:solidFill>
              </a:rPr>
              <a:t>TRIỂN LÃM:</a:t>
            </a:r>
          </a:p>
          <a:p>
            <a:pPr algn="l" eaLnBrk="0" hangingPunct="0"/>
            <a:r>
              <a:rPr lang="en-US" sz="1600" dirty="0" smtClean="0">
                <a:solidFill>
                  <a:schemeClr val="tx2"/>
                </a:solidFill>
              </a:rPr>
              <a:t>SAMSUNG: 01 PHÒNG</a:t>
            </a:r>
          </a:p>
          <a:p>
            <a:pPr algn="l" eaLnBrk="0" hangingPunct="0"/>
            <a:r>
              <a:rPr lang="en-US" sz="1600" dirty="0" smtClean="0">
                <a:solidFill>
                  <a:schemeClr val="tx2"/>
                </a:solidFill>
              </a:rPr>
              <a:t>DN: 01</a:t>
            </a:r>
            <a:endParaRPr lang="en-US" sz="1600" dirty="0">
              <a:solidFill>
                <a:schemeClr val="tx2"/>
              </a:solidFill>
            </a:endParaRPr>
          </a:p>
        </p:txBody>
      </p:sp>
    </p:spTree>
    <p:extLst>
      <p:ext uri="{BB962C8B-B14F-4D97-AF65-F5344CB8AC3E}">
        <p14:creationId xmlns:p14="http://schemas.microsoft.com/office/powerpoint/2010/main" val="122718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SỐ LƯỢNG BÀI ĐƠN VỊ ĐĂNG KÝ</a:t>
            </a:r>
            <a:endParaRPr lang="vi-V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66013756"/>
              </p:ext>
            </p:extLst>
          </p:nvPr>
        </p:nvGraphicFramePr>
        <p:xfrm>
          <a:off x="228600" y="1143000"/>
          <a:ext cx="8610600" cy="5191760"/>
        </p:xfrm>
        <a:graphic>
          <a:graphicData uri="http://schemas.openxmlformats.org/drawingml/2006/table">
            <a:tbl>
              <a:tblPr firstRow="1" bandRow="1">
                <a:tableStyleId>{5C22544A-7EE6-4342-B048-85BDC9FD1C3A}</a:tableStyleId>
              </a:tblPr>
              <a:tblGrid>
                <a:gridCol w="1895128"/>
                <a:gridCol w="3845272"/>
                <a:gridCol w="2870200"/>
              </a:tblGrid>
              <a:tr h="370840">
                <a:tc>
                  <a:txBody>
                    <a:bodyPr/>
                    <a:lstStyle/>
                    <a:p>
                      <a:pPr algn="ctr"/>
                      <a:r>
                        <a:rPr lang="vi-VN" dirty="0" smtClean="0">
                          <a:solidFill>
                            <a:srgbClr val="000134"/>
                          </a:solidFill>
                        </a:rPr>
                        <a:t>STT</a:t>
                      </a:r>
                      <a:endParaRPr lang="vi-VN" dirty="0">
                        <a:solidFill>
                          <a:srgbClr val="000134"/>
                        </a:solidFill>
                      </a:endParaRPr>
                    </a:p>
                  </a:txBody>
                  <a:tcPr/>
                </a:tc>
                <a:tc>
                  <a:txBody>
                    <a:bodyPr/>
                    <a:lstStyle/>
                    <a:p>
                      <a:pPr algn="ctr"/>
                      <a:r>
                        <a:rPr lang="vi-VN" dirty="0" smtClean="0">
                          <a:solidFill>
                            <a:srgbClr val="000134"/>
                          </a:solidFill>
                        </a:rPr>
                        <a:t>ĐƠN</a:t>
                      </a:r>
                      <a:r>
                        <a:rPr lang="vi-VN" baseline="0" dirty="0" smtClean="0">
                          <a:solidFill>
                            <a:srgbClr val="000134"/>
                          </a:solidFill>
                        </a:rPr>
                        <a:t> VỊ</a:t>
                      </a:r>
                      <a:endParaRPr lang="vi-VN" dirty="0">
                        <a:solidFill>
                          <a:srgbClr val="000134"/>
                        </a:solidFill>
                      </a:endParaRPr>
                    </a:p>
                  </a:txBody>
                  <a:tcPr/>
                </a:tc>
                <a:tc>
                  <a:txBody>
                    <a:bodyPr/>
                    <a:lstStyle/>
                    <a:p>
                      <a:pPr algn="ctr"/>
                      <a:r>
                        <a:rPr lang="vi-VN" dirty="0" smtClean="0">
                          <a:solidFill>
                            <a:srgbClr val="000134"/>
                          </a:solidFill>
                        </a:rPr>
                        <a:t>SỐ</a:t>
                      </a:r>
                      <a:r>
                        <a:rPr lang="vi-VN" baseline="0" dirty="0" smtClean="0">
                          <a:solidFill>
                            <a:srgbClr val="000134"/>
                          </a:solidFill>
                        </a:rPr>
                        <a:t> LƯỢNG</a:t>
                      </a:r>
                      <a:endParaRPr lang="vi-VN" dirty="0">
                        <a:solidFill>
                          <a:srgbClr val="000134"/>
                        </a:solidFill>
                      </a:endParaRPr>
                    </a:p>
                  </a:txBody>
                  <a:tcPr/>
                </a:tc>
              </a:tr>
              <a:tr h="370840">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algn="l" fontAlgn="b"/>
                      <a:r>
                        <a:rPr lang="vi-VN" sz="2000" b="0" i="0" u="none" strike="noStrike" dirty="0">
                          <a:solidFill>
                            <a:srgbClr val="000000"/>
                          </a:solidFill>
                          <a:effectLst/>
                          <a:latin typeface="+mn-lt"/>
                        </a:rPr>
                        <a:t>Ban Giám Hiệu</a:t>
                      </a:r>
                    </a:p>
                  </a:txBody>
                  <a:tcPr marL="9525" marR="9525" marT="9525" marB="0" anchor="b"/>
                </a:tc>
                <a:tc>
                  <a:txBody>
                    <a:bodyPr/>
                    <a:lstStyle/>
                    <a:p>
                      <a:pPr algn="r" fontAlgn="b"/>
                      <a:r>
                        <a:rPr lang="vi-VN" sz="2000" b="0" i="0" u="none" strike="noStrike" dirty="0">
                          <a:solidFill>
                            <a:srgbClr val="000000"/>
                          </a:solidFill>
                          <a:effectLst/>
                          <a:latin typeface="+mn-lt"/>
                        </a:rPr>
                        <a:t>3</a:t>
                      </a:r>
                    </a:p>
                  </a:txBody>
                  <a:tcPr marL="9525" marR="9525" marT="9525" marB="0" anchor="b"/>
                </a:tc>
              </a:tr>
              <a:tr h="370840">
                <a:tc>
                  <a:txBody>
                    <a:bodyPr/>
                    <a:lstStyle/>
                    <a:p>
                      <a:pPr algn="ctr" fontAlgn="b"/>
                      <a:r>
                        <a:rPr lang="vi-VN" sz="2000" b="0" i="0" u="none" strike="noStrike">
                          <a:solidFill>
                            <a:srgbClr val="000000"/>
                          </a:solidFill>
                          <a:effectLst/>
                          <a:latin typeface="+mn-lt"/>
                        </a:rPr>
                        <a:t>2</a:t>
                      </a:r>
                    </a:p>
                  </a:txBody>
                  <a:tcPr marL="9525" marR="9525" marT="9525" marB="0" anchor="b"/>
                </a:tc>
                <a:tc>
                  <a:txBody>
                    <a:bodyPr/>
                    <a:lstStyle/>
                    <a:p>
                      <a:pPr algn="l" fontAlgn="ctr"/>
                      <a:r>
                        <a:rPr lang="vi-VN" sz="2000" b="0" i="0" u="none" strike="noStrike" dirty="0">
                          <a:solidFill>
                            <a:srgbClr val="000000"/>
                          </a:solidFill>
                          <a:effectLst/>
                          <a:latin typeface="+mn-lt"/>
                        </a:rPr>
                        <a:t>Khoa CN Động lực </a:t>
                      </a:r>
                    </a:p>
                  </a:txBody>
                  <a:tcPr marL="9525" marR="9525" marT="9525" marB="0" anchor="ctr"/>
                </a:tc>
                <a:tc>
                  <a:txBody>
                    <a:bodyPr/>
                    <a:lstStyle/>
                    <a:p>
                      <a:pPr algn="ctr" fontAlgn="b"/>
                      <a:r>
                        <a:rPr lang="vi-VN" sz="2000" b="0" i="0" u="none" strike="noStrike" dirty="0">
                          <a:solidFill>
                            <a:srgbClr val="000000"/>
                          </a:solidFill>
                          <a:effectLst/>
                          <a:latin typeface="+mn-lt"/>
                        </a:rPr>
                        <a:t>4</a:t>
                      </a:r>
                    </a:p>
                  </a:txBody>
                  <a:tcPr marL="9525" marR="9525" marT="9525" marB="0" anchor="b"/>
                </a:tc>
              </a:tr>
              <a:tr h="370840">
                <a:tc>
                  <a:txBody>
                    <a:bodyPr/>
                    <a:lstStyle/>
                    <a:p>
                      <a:pPr algn="ctr" fontAlgn="b"/>
                      <a:r>
                        <a:rPr lang="vi-VN" sz="2000" b="0" i="0" u="none" strike="noStrike">
                          <a:solidFill>
                            <a:srgbClr val="000000"/>
                          </a:solidFill>
                          <a:effectLst/>
                          <a:latin typeface="+mn-lt"/>
                        </a:rPr>
                        <a:t>3</a:t>
                      </a:r>
                    </a:p>
                  </a:txBody>
                  <a:tcPr marL="9525" marR="9525" marT="9525" marB="0" anchor="b"/>
                </a:tc>
                <a:tc>
                  <a:txBody>
                    <a:bodyPr/>
                    <a:lstStyle/>
                    <a:p>
                      <a:pPr algn="l" fontAlgn="ctr"/>
                      <a:r>
                        <a:rPr lang="vi-VN" sz="2000" b="0" i="0" u="none" strike="noStrike" dirty="0">
                          <a:solidFill>
                            <a:srgbClr val="000000"/>
                          </a:solidFill>
                          <a:effectLst/>
                          <a:latin typeface="+mn-lt"/>
                        </a:rPr>
                        <a:t>Khoa CN Nhiệt</a:t>
                      </a:r>
                    </a:p>
                  </a:txBody>
                  <a:tcPr marL="9525" marR="9525" marT="9525" marB="0" anchor="ctr"/>
                </a:tc>
                <a:tc>
                  <a:txBody>
                    <a:bodyPr/>
                    <a:lstStyle/>
                    <a:p>
                      <a:pPr algn="ctr" fontAlgn="ctr"/>
                      <a:r>
                        <a:rPr lang="vi-VN" sz="2000" b="0" i="0" u="none" strike="noStrike">
                          <a:solidFill>
                            <a:srgbClr val="000000"/>
                          </a:solidFill>
                          <a:effectLst/>
                          <a:latin typeface="+mn-lt"/>
                        </a:rPr>
                        <a:t>1</a:t>
                      </a:r>
                    </a:p>
                  </a:txBody>
                  <a:tcPr marL="9525" marR="9525" marT="9525" marB="0" anchor="ctr"/>
                </a:tc>
              </a:tr>
              <a:tr h="370840">
                <a:tc>
                  <a:txBody>
                    <a:bodyPr/>
                    <a:lstStyle/>
                    <a:p>
                      <a:pPr algn="ctr" fontAlgn="b"/>
                      <a:r>
                        <a:rPr lang="vi-VN" sz="2000" b="0" i="0" u="none" strike="noStrike">
                          <a:solidFill>
                            <a:srgbClr val="000000"/>
                          </a:solidFill>
                          <a:effectLst/>
                          <a:latin typeface="+mn-lt"/>
                        </a:rPr>
                        <a:t>4</a:t>
                      </a:r>
                    </a:p>
                  </a:txBody>
                  <a:tcPr marL="9525" marR="9525" marT="9525" marB="0" anchor="b"/>
                </a:tc>
                <a:tc>
                  <a:txBody>
                    <a:bodyPr/>
                    <a:lstStyle/>
                    <a:p>
                      <a:pPr algn="l" fontAlgn="ctr"/>
                      <a:r>
                        <a:rPr lang="vi-VN" sz="2000" b="0" i="0" u="none" strike="noStrike" dirty="0">
                          <a:solidFill>
                            <a:srgbClr val="000000"/>
                          </a:solidFill>
                          <a:effectLst/>
                          <a:latin typeface="+mn-lt"/>
                        </a:rPr>
                        <a:t>Khoa CN Cơ Khí</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r>
              <a:tr h="370840">
                <a:tc>
                  <a:txBody>
                    <a:bodyPr/>
                    <a:lstStyle/>
                    <a:p>
                      <a:pPr algn="ctr" fontAlgn="b"/>
                      <a:r>
                        <a:rPr lang="vi-VN" sz="2000" b="0" i="0" u="none" strike="noStrike">
                          <a:solidFill>
                            <a:srgbClr val="000000"/>
                          </a:solidFill>
                          <a:effectLst/>
                          <a:latin typeface="+mn-lt"/>
                        </a:rPr>
                        <a:t>5</a:t>
                      </a:r>
                    </a:p>
                  </a:txBody>
                  <a:tcPr marL="9525" marR="9525" marT="9525" marB="0" anchor="b"/>
                </a:tc>
                <a:tc>
                  <a:txBody>
                    <a:bodyPr/>
                    <a:lstStyle/>
                    <a:p>
                      <a:pPr algn="l" fontAlgn="ctr"/>
                      <a:r>
                        <a:rPr lang="vi-VN" sz="2000" b="0" i="0" u="none" strike="noStrike" dirty="0">
                          <a:solidFill>
                            <a:srgbClr val="000000"/>
                          </a:solidFill>
                          <a:effectLst/>
                          <a:latin typeface="+mn-lt"/>
                        </a:rPr>
                        <a:t>Khoa CN Điện - Điện tử </a:t>
                      </a:r>
                    </a:p>
                  </a:txBody>
                  <a:tcPr marL="9525" marR="9525" marT="9525" marB="0" anchor="ctr"/>
                </a:tc>
                <a:tc>
                  <a:txBody>
                    <a:bodyPr/>
                    <a:lstStyle/>
                    <a:p>
                      <a:pPr algn="ctr" fontAlgn="b"/>
                      <a:r>
                        <a:rPr lang="vi-VN" sz="2000" b="0" i="1" u="none" strike="noStrike" dirty="0">
                          <a:solidFill>
                            <a:srgbClr val="000000"/>
                          </a:solidFill>
                          <a:effectLst/>
                          <a:latin typeface="+mn-lt"/>
                        </a:rPr>
                        <a:t>2</a:t>
                      </a:r>
                    </a:p>
                  </a:txBody>
                  <a:tcPr marL="9525" marR="9525" marT="9525" marB="0" anchor="b"/>
                </a:tc>
              </a:tr>
              <a:tr h="370840">
                <a:tc>
                  <a:txBody>
                    <a:bodyPr/>
                    <a:lstStyle/>
                    <a:p>
                      <a:pPr algn="ctr" fontAlgn="b"/>
                      <a:r>
                        <a:rPr lang="vi-VN" sz="2000" b="0" i="0" u="none" strike="noStrike">
                          <a:solidFill>
                            <a:srgbClr val="000000"/>
                          </a:solidFill>
                          <a:effectLst/>
                          <a:latin typeface="+mn-lt"/>
                        </a:rPr>
                        <a:t>6</a:t>
                      </a:r>
                    </a:p>
                  </a:txBody>
                  <a:tcPr marL="9525" marR="9525" marT="9525" marB="0" anchor="b"/>
                </a:tc>
                <a:tc>
                  <a:txBody>
                    <a:bodyPr/>
                    <a:lstStyle/>
                    <a:p>
                      <a:pPr algn="l" fontAlgn="ctr"/>
                      <a:r>
                        <a:rPr lang="vi-VN" sz="2000" b="0" i="0" u="none" strike="noStrike">
                          <a:solidFill>
                            <a:srgbClr val="000000"/>
                          </a:solidFill>
                          <a:effectLst/>
                          <a:latin typeface="+mn-lt"/>
                        </a:rPr>
                        <a:t>Khoa khoa học cơ bản</a:t>
                      </a:r>
                    </a:p>
                  </a:txBody>
                  <a:tcPr marL="9525" marR="9525" marT="9525" marB="0" anchor="ctr"/>
                </a:tc>
                <a:tc>
                  <a:txBody>
                    <a:bodyPr/>
                    <a:lstStyle/>
                    <a:p>
                      <a:pPr algn="ctr" fontAlgn="b"/>
                      <a:r>
                        <a:rPr lang="vi-VN" sz="2000" b="1" i="0" u="none" strike="noStrike" dirty="0">
                          <a:solidFill>
                            <a:srgbClr val="000000"/>
                          </a:solidFill>
                          <a:effectLst/>
                          <a:latin typeface="+mn-lt"/>
                        </a:rPr>
                        <a:t>3</a:t>
                      </a:r>
                    </a:p>
                  </a:txBody>
                  <a:tcPr marL="9525" marR="9525" marT="9525" marB="0" anchor="b"/>
                </a:tc>
              </a:tr>
              <a:tr h="370840">
                <a:tc>
                  <a:txBody>
                    <a:bodyPr/>
                    <a:lstStyle/>
                    <a:p>
                      <a:pPr algn="ctr" fontAlgn="b"/>
                      <a:r>
                        <a:rPr lang="vi-VN" sz="2000" b="0" i="0" u="none" strike="noStrike">
                          <a:solidFill>
                            <a:srgbClr val="000000"/>
                          </a:solidFill>
                          <a:effectLst/>
                          <a:latin typeface="+mn-lt"/>
                        </a:rPr>
                        <a:t>7</a:t>
                      </a:r>
                    </a:p>
                  </a:txBody>
                  <a:tcPr marL="9525" marR="9525" marT="9525" marB="0" anchor="b"/>
                </a:tc>
                <a:tc>
                  <a:txBody>
                    <a:bodyPr/>
                    <a:lstStyle/>
                    <a:p>
                      <a:pPr algn="l" fontAlgn="ctr"/>
                      <a:r>
                        <a:rPr lang="vi-VN" sz="2000" b="0" i="0" u="none" strike="noStrike" dirty="0">
                          <a:solidFill>
                            <a:srgbClr val="000000"/>
                          </a:solidFill>
                          <a:effectLst/>
                          <a:latin typeface="+mn-lt"/>
                        </a:rPr>
                        <a:t>Khoa Lý luận chính trị </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r>
              <a:tr h="370840">
                <a:tc>
                  <a:txBody>
                    <a:bodyPr/>
                    <a:lstStyle/>
                    <a:p>
                      <a:pPr algn="ctr" fontAlgn="b"/>
                      <a:r>
                        <a:rPr lang="vi-VN" sz="2000" b="0" i="0" u="none" strike="noStrike">
                          <a:solidFill>
                            <a:srgbClr val="000000"/>
                          </a:solidFill>
                          <a:effectLst/>
                          <a:latin typeface="+mn-lt"/>
                        </a:rPr>
                        <a:t>8</a:t>
                      </a:r>
                    </a:p>
                  </a:txBody>
                  <a:tcPr marL="9525" marR="9525" marT="9525" marB="0" anchor="b"/>
                </a:tc>
                <a:tc>
                  <a:txBody>
                    <a:bodyPr/>
                    <a:lstStyle/>
                    <a:p>
                      <a:pPr algn="l" fontAlgn="ctr"/>
                      <a:r>
                        <a:rPr lang="vi-VN" sz="2000" b="0" i="0" u="none" strike="noStrike">
                          <a:solidFill>
                            <a:srgbClr val="000000"/>
                          </a:solidFill>
                          <a:effectLst/>
                          <a:latin typeface="+mn-lt"/>
                        </a:rPr>
                        <a:t>Khoa CN May - TT</a:t>
                      </a:r>
                    </a:p>
                  </a:txBody>
                  <a:tcPr marL="9525" marR="9525" marT="9525" marB="0" anchor="ctr"/>
                </a:tc>
                <a:tc>
                  <a:txBody>
                    <a:bodyPr/>
                    <a:lstStyle/>
                    <a:p>
                      <a:pPr algn="ctr" fontAlgn="b"/>
                      <a:r>
                        <a:rPr lang="vi-VN" sz="2000" b="0" i="0" u="none" strike="noStrike" dirty="0">
                          <a:solidFill>
                            <a:srgbClr val="000000"/>
                          </a:solidFill>
                          <a:effectLst/>
                          <a:latin typeface="+mn-lt"/>
                        </a:rPr>
                        <a:t>2</a:t>
                      </a:r>
                    </a:p>
                  </a:txBody>
                  <a:tcPr marL="9525" marR="9525" marT="9525" marB="0" anchor="b"/>
                </a:tc>
              </a:tr>
              <a:tr h="370840">
                <a:tc>
                  <a:txBody>
                    <a:bodyPr/>
                    <a:lstStyle/>
                    <a:p>
                      <a:pPr algn="ctr" fontAlgn="b"/>
                      <a:r>
                        <a:rPr lang="vi-VN" sz="2000" b="0" i="0" u="none" strike="noStrike">
                          <a:solidFill>
                            <a:srgbClr val="000000"/>
                          </a:solidFill>
                          <a:effectLst/>
                          <a:latin typeface="+mn-lt"/>
                        </a:rPr>
                        <a:t>9</a:t>
                      </a:r>
                    </a:p>
                  </a:txBody>
                  <a:tcPr marL="9525" marR="9525" marT="9525" marB="0" anchor="b"/>
                </a:tc>
                <a:tc>
                  <a:txBody>
                    <a:bodyPr/>
                    <a:lstStyle/>
                    <a:p>
                      <a:pPr algn="l" fontAlgn="ctr"/>
                      <a:r>
                        <a:rPr lang="vi-VN" sz="2000" b="0" i="0" u="none" strike="noStrike">
                          <a:solidFill>
                            <a:srgbClr val="000000"/>
                          </a:solidFill>
                          <a:effectLst/>
                          <a:latin typeface="+mn-lt"/>
                        </a:rPr>
                        <a:t>Khoa CNTT</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r>
              <a:tr h="370840">
                <a:tc>
                  <a:txBody>
                    <a:bodyPr/>
                    <a:lstStyle/>
                    <a:p>
                      <a:pPr algn="ctr" fontAlgn="b"/>
                      <a:r>
                        <a:rPr lang="vi-VN" sz="2000" b="0" i="0" u="none" strike="noStrike" dirty="0">
                          <a:solidFill>
                            <a:srgbClr val="000000"/>
                          </a:solidFill>
                          <a:effectLst/>
                          <a:latin typeface="+mn-lt"/>
                        </a:rPr>
                        <a:t>11</a:t>
                      </a:r>
                    </a:p>
                  </a:txBody>
                  <a:tcPr marL="9525" marR="9525" marT="9525" marB="0" anchor="b"/>
                </a:tc>
                <a:tc>
                  <a:txBody>
                    <a:bodyPr/>
                    <a:lstStyle/>
                    <a:p>
                      <a:pPr algn="l" fontAlgn="ctr"/>
                      <a:r>
                        <a:rPr lang="vi-VN" sz="2000" b="0" i="0" u="none" strike="noStrike">
                          <a:solidFill>
                            <a:srgbClr val="000000"/>
                          </a:solidFill>
                          <a:effectLst/>
                          <a:latin typeface="+mn-lt"/>
                        </a:rPr>
                        <a:t>Phòng Quản lý KH-HTQT</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r>
              <a:tr h="370840">
                <a:tc>
                  <a:txBody>
                    <a:bodyPr/>
                    <a:lstStyle/>
                    <a:p>
                      <a:pPr algn="ctr" fontAlgn="b"/>
                      <a:r>
                        <a:rPr lang="vi-VN" sz="2000" b="0" i="0" u="none" strike="noStrike">
                          <a:solidFill>
                            <a:srgbClr val="000000"/>
                          </a:solidFill>
                          <a:effectLst/>
                          <a:latin typeface="+mn-lt"/>
                        </a:rPr>
                        <a:t>12</a:t>
                      </a:r>
                    </a:p>
                  </a:txBody>
                  <a:tcPr marL="9525" marR="9525" marT="9525" marB="0" anchor="b"/>
                </a:tc>
                <a:tc>
                  <a:txBody>
                    <a:bodyPr/>
                    <a:lstStyle/>
                    <a:p>
                      <a:pPr algn="l" fontAlgn="ctr"/>
                      <a:r>
                        <a:rPr lang="vi-VN" sz="2000" b="0" i="0" u="none" strike="noStrike">
                          <a:solidFill>
                            <a:srgbClr val="000000"/>
                          </a:solidFill>
                          <a:effectLst/>
                          <a:latin typeface="+mn-lt"/>
                        </a:rPr>
                        <a:t>Phòng TS-ĐT</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r>
              <a:tr h="370840">
                <a:tc>
                  <a:txBody>
                    <a:bodyPr/>
                    <a:lstStyle/>
                    <a:p>
                      <a:pPr algn="ctr" fontAlgn="b"/>
                      <a:r>
                        <a:rPr lang="vi-VN" sz="2000" b="0" i="0" u="none" strike="noStrike">
                          <a:solidFill>
                            <a:srgbClr val="000000"/>
                          </a:solidFill>
                          <a:effectLst/>
                          <a:latin typeface="+mn-lt"/>
                        </a:rPr>
                        <a:t>13</a:t>
                      </a:r>
                    </a:p>
                  </a:txBody>
                  <a:tcPr marL="9525" marR="9525" marT="9525" marB="0" anchor="b"/>
                </a:tc>
                <a:tc>
                  <a:txBody>
                    <a:bodyPr/>
                    <a:lstStyle/>
                    <a:p>
                      <a:pPr algn="l" fontAlgn="ctr"/>
                      <a:r>
                        <a:rPr lang="vi-VN" sz="2000" b="0" i="0" u="none" strike="noStrike">
                          <a:solidFill>
                            <a:srgbClr val="000000"/>
                          </a:solidFill>
                          <a:effectLst/>
                          <a:latin typeface="+mn-lt"/>
                        </a:rPr>
                        <a:t>Nhà khoa học</a:t>
                      </a:r>
                    </a:p>
                  </a:txBody>
                  <a:tcPr marL="9525" marR="9525" marT="9525" marB="0" anchor="ctr"/>
                </a:tc>
                <a:tc>
                  <a:txBody>
                    <a:bodyPr/>
                    <a:lstStyle/>
                    <a:p>
                      <a:pPr algn="ctr" fontAlgn="b"/>
                      <a:r>
                        <a:rPr lang="vi-VN" sz="2000" b="0" i="0" u="none" strike="noStrike" dirty="0">
                          <a:solidFill>
                            <a:srgbClr val="000000"/>
                          </a:solidFill>
                          <a:effectLst/>
                          <a:latin typeface="+mn-lt"/>
                        </a:rPr>
                        <a:t>15</a:t>
                      </a:r>
                    </a:p>
                  </a:txBody>
                  <a:tcPr marL="9525" marR="9525" marT="9525" marB="0" anchor="b"/>
                </a:tc>
              </a:tr>
              <a:tr h="370840">
                <a:tc>
                  <a:txBody>
                    <a:bodyPr/>
                    <a:lstStyle/>
                    <a:p>
                      <a:pPr algn="ctr" fontAlgn="b"/>
                      <a:r>
                        <a:rPr lang="vi-VN" sz="2000" b="0" i="0" u="none" strike="noStrike">
                          <a:solidFill>
                            <a:srgbClr val="000000"/>
                          </a:solidFill>
                          <a:effectLst/>
                          <a:latin typeface="+mn-lt"/>
                        </a:rPr>
                        <a:t> </a:t>
                      </a:r>
                    </a:p>
                  </a:txBody>
                  <a:tcPr marL="9525" marR="9525" marT="9525" marB="0" anchor="b"/>
                </a:tc>
                <a:tc>
                  <a:txBody>
                    <a:bodyPr/>
                    <a:lstStyle/>
                    <a:p>
                      <a:pPr algn="l" fontAlgn="ctr"/>
                      <a:r>
                        <a:rPr lang="vi-VN" sz="2000" b="0" i="0" u="none" strike="noStrike">
                          <a:solidFill>
                            <a:srgbClr val="000000"/>
                          </a:solidFill>
                          <a:effectLst/>
                          <a:latin typeface="+mn-lt"/>
                        </a:rPr>
                        <a:t> </a:t>
                      </a:r>
                    </a:p>
                  </a:txBody>
                  <a:tcPr marL="9525" marR="9525" marT="9525" marB="0" anchor="ctr"/>
                </a:tc>
                <a:tc>
                  <a:txBody>
                    <a:bodyPr/>
                    <a:lstStyle/>
                    <a:p>
                      <a:pPr algn="ctr" fontAlgn="b"/>
                      <a:r>
                        <a:rPr lang="vi-VN" sz="2000" b="0" i="0" u="none" strike="noStrike" dirty="0">
                          <a:solidFill>
                            <a:srgbClr val="000000"/>
                          </a:solidFill>
                          <a:effectLst/>
                          <a:latin typeface="+mn-lt"/>
                        </a:rPr>
                        <a:t>36</a:t>
                      </a:r>
                    </a:p>
                  </a:txBody>
                  <a:tcPr marL="9525" marR="9525" marT="9525" marB="0" anchor="b"/>
                </a:tc>
              </a:tr>
            </a:tbl>
          </a:graphicData>
        </a:graphic>
      </p:graphicFrame>
    </p:spTree>
    <p:extLst>
      <p:ext uri="{BB962C8B-B14F-4D97-AF65-F5344CB8AC3E}">
        <p14:creationId xmlns:p14="http://schemas.microsoft.com/office/powerpoint/2010/main" val="3641361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SỐ LƯỢNG BÀI BÁO CÁO ĐĂNG KÝ</a:t>
            </a:r>
            <a:endParaRPr lang="vi-VN"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68510132"/>
              </p:ext>
            </p:extLst>
          </p:nvPr>
        </p:nvGraphicFramePr>
        <p:xfrm>
          <a:off x="228600" y="1143000"/>
          <a:ext cx="8610600" cy="5562600"/>
        </p:xfrm>
        <a:graphic>
          <a:graphicData uri="http://schemas.openxmlformats.org/drawingml/2006/table">
            <a:tbl>
              <a:tblPr firstRow="1" bandRow="1">
                <a:tableStyleId>{5C22544A-7EE6-4342-B048-85BDC9FD1C3A}</a:tableStyleId>
              </a:tblPr>
              <a:tblGrid>
                <a:gridCol w="1421346"/>
                <a:gridCol w="2883954"/>
                <a:gridCol w="1406252"/>
                <a:gridCol w="2899048"/>
              </a:tblGrid>
              <a:tr h="370840">
                <a:tc>
                  <a:txBody>
                    <a:bodyPr/>
                    <a:lstStyle/>
                    <a:p>
                      <a:pPr algn="ctr"/>
                      <a:r>
                        <a:rPr lang="vi-VN" dirty="0" smtClean="0">
                          <a:solidFill>
                            <a:srgbClr val="000134"/>
                          </a:solidFill>
                        </a:rPr>
                        <a:t>STT</a:t>
                      </a:r>
                      <a:endParaRPr lang="vi-VN" dirty="0">
                        <a:solidFill>
                          <a:srgbClr val="000134"/>
                        </a:solidFill>
                      </a:endParaRPr>
                    </a:p>
                  </a:txBody>
                  <a:tcPr/>
                </a:tc>
                <a:tc>
                  <a:txBody>
                    <a:bodyPr/>
                    <a:lstStyle/>
                    <a:p>
                      <a:pPr algn="ctr"/>
                      <a:r>
                        <a:rPr lang="vi-VN" dirty="0" smtClean="0">
                          <a:solidFill>
                            <a:srgbClr val="000134"/>
                          </a:solidFill>
                        </a:rPr>
                        <a:t>ĐƠN</a:t>
                      </a:r>
                      <a:r>
                        <a:rPr lang="vi-VN" baseline="0" dirty="0" smtClean="0">
                          <a:solidFill>
                            <a:srgbClr val="000134"/>
                          </a:solidFill>
                        </a:rPr>
                        <a:t> VỊ</a:t>
                      </a:r>
                      <a:endParaRPr lang="vi-VN" dirty="0">
                        <a:solidFill>
                          <a:srgbClr val="000134"/>
                        </a:solidFill>
                      </a:endParaRPr>
                    </a:p>
                  </a:txBody>
                  <a:tcPr/>
                </a:tc>
                <a:tc>
                  <a:txBody>
                    <a:bodyPr/>
                    <a:lstStyle/>
                    <a:p>
                      <a:pPr algn="ctr"/>
                      <a:r>
                        <a:rPr lang="vi-VN" dirty="0" smtClean="0">
                          <a:solidFill>
                            <a:srgbClr val="000134"/>
                          </a:solidFill>
                        </a:rPr>
                        <a:t>SỐ</a:t>
                      </a:r>
                      <a:r>
                        <a:rPr lang="vi-VN" baseline="0" dirty="0" smtClean="0">
                          <a:solidFill>
                            <a:srgbClr val="000134"/>
                          </a:solidFill>
                        </a:rPr>
                        <a:t> LƯỢNG</a:t>
                      </a:r>
                      <a:endParaRPr lang="vi-VN" dirty="0">
                        <a:solidFill>
                          <a:srgbClr val="000134"/>
                        </a:solidFill>
                      </a:endParaRPr>
                    </a:p>
                  </a:txBody>
                  <a:tcPr/>
                </a:tc>
                <a:tc>
                  <a:txBody>
                    <a:bodyPr/>
                    <a:lstStyle/>
                    <a:p>
                      <a:pPr algn="ctr"/>
                      <a:r>
                        <a:rPr lang="vi-VN" dirty="0" smtClean="0">
                          <a:solidFill>
                            <a:srgbClr val="000134"/>
                          </a:solidFill>
                        </a:rPr>
                        <a:t>DIỄN</a:t>
                      </a:r>
                      <a:r>
                        <a:rPr lang="vi-VN" baseline="0" dirty="0" smtClean="0">
                          <a:solidFill>
                            <a:srgbClr val="000134"/>
                          </a:solidFill>
                        </a:rPr>
                        <a:t> GIẢ</a:t>
                      </a:r>
                      <a:endParaRPr lang="vi-VN" dirty="0">
                        <a:solidFill>
                          <a:srgbClr val="000134"/>
                        </a:solidFill>
                      </a:endParaRPr>
                    </a:p>
                  </a:txBody>
                  <a:tcPr/>
                </a:tc>
              </a:tr>
              <a:tr h="370840">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algn="l" fontAlgn="ctr"/>
                      <a:r>
                        <a:rPr lang="vi-VN" sz="2000" b="0" i="0" u="none" strike="noStrike" dirty="0">
                          <a:solidFill>
                            <a:srgbClr val="000000"/>
                          </a:solidFill>
                          <a:effectLst/>
                          <a:latin typeface="+mn-lt"/>
                        </a:rPr>
                        <a:t>Microsoft</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algn="ctr" fontAlgn="b"/>
                      <a:r>
                        <a:rPr lang="vi-VN" sz="2000" b="0" i="0" u="none" strike="noStrike" dirty="0" smtClean="0">
                          <a:solidFill>
                            <a:srgbClr val="000000"/>
                          </a:solidFill>
                          <a:effectLst/>
                          <a:latin typeface="+mn-lt"/>
                        </a:rPr>
                        <a:t>Tổng</a:t>
                      </a:r>
                      <a:r>
                        <a:rPr lang="vi-VN" sz="2000" b="0" i="0" u="none" strike="noStrike" baseline="0" dirty="0" smtClean="0">
                          <a:solidFill>
                            <a:srgbClr val="000000"/>
                          </a:solidFill>
                          <a:effectLst/>
                          <a:latin typeface="+mn-lt"/>
                        </a:rPr>
                        <a:t> giám đốc VN</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a:solidFill>
                            <a:srgbClr val="000000"/>
                          </a:solidFill>
                          <a:effectLst/>
                          <a:latin typeface="+mn-lt"/>
                        </a:rPr>
                        <a:t>2</a:t>
                      </a:r>
                    </a:p>
                  </a:txBody>
                  <a:tcPr marL="9525" marR="9525" marT="9525" marB="0" anchor="b"/>
                </a:tc>
                <a:tc>
                  <a:txBody>
                    <a:bodyPr/>
                    <a:lstStyle/>
                    <a:p>
                      <a:pPr algn="l" fontAlgn="ctr"/>
                      <a:r>
                        <a:rPr lang="vi-VN" sz="2000" b="0" i="0" u="none" strike="noStrike" dirty="0">
                          <a:solidFill>
                            <a:srgbClr val="000000"/>
                          </a:solidFill>
                          <a:effectLst/>
                          <a:latin typeface="+mn-lt"/>
                        </a:rPr>
                        <a:t>Tổ chức Assist</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vi-VN" sz="2000" b="0" i="0" u="none" strike="noStrike" baseline="0" dirty="0" smtClean="0">
                          <a:solidFill>
                            <a:srgbClr val="000000"/>
                          </a:solidFill>
                          <a:effectLst/>
                          <a:latin typeface="+mn-lt"/>
                        </a:rPr>
                        <a:t>Giám đốc Khu vực Mekong</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a:solidFill>
                            <a:srgbClr val="000000"/>
                          </a:solidFill>
                          <a:effectLst/>
                          <a:latin typeface="+mn-lt"/>
                        </a:rPr>
                        <a:t>3</a:t>
                      </a:r>
                    </a:p>
                  </a:txBody>
                  <a:tcPr marL="9525" marR="9525" marT="9525" marB="0" anchor="b"/>
                </a:tc>
                <a:tc>
                  <a:txBody>
                    <a:bodyPr/>
                    <a:lstStyle/>
                    <a:p>
                      <a:pPr algn="l" fontAlgn="ctr"/>
                      <a:r>
                        <a:rPr lang="vi-VN" sz="2000" b="0" i="0" u="none" strike="noStrike" dirty="0">
                          <a:solidFill>
                            <a:srgbClr val="000000"/>
                          </a:solidFill>
                          <a:effectLst/>
                          <a:latin typeface="+mn-lt"/>
                        </a:rPr>
                        <a:t>Tập đoàn Schneider</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vi-VN" sz="2000" b="0" i="0" u="none" strike="noStrike" baseline="0" dirty="0" smtClean="0">
                          <a:solidFill>
                            <a:srgbClr val="000000"/>
                          </a:solidFill>
                          <a:effectLst/>
                          <a:latin typeface="+mn-lt"/>
                        </a:rPr>
                        <a:t>Giám đốc Khu vực Châu Á</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a:solidFill>
                            <a:srgbClr val="000000"/>
                          </a:solidFill>
                          <a:effectLst/>
                          <a:latin typeface="+mn-lt"/>
                        </a:rPr>
                        <a:t>4</a:t>
                      </a:r>
                    </a:p>
                  </a:txBody>
                  <a:tcPr marL="9525" marR="9525" marT="9525" marB="0" anchor="b"/>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vi-VN" sz="2000" b="0" i="0" u="none" strike="noStrike" dirty="0" smtClean="0">
                          <a:solidFill>
                            <a:srgbClr val="000000"/>
                          </a:solidFill>
                          <a:effectLst/>
                          <a:latin typeface="+mn-lt"/>
                        </a:rPr>
                        <a:t>Tập đoàn KONE</a:t>
                      </a:r>
                      <a:endParaRPr lang="vi-VN" sz="2000" b="0" i="0" u="none" strike="noStrike" dirty="0">
                        <a:solidFill>
                          <a:srgbClr val="000000"/>
                        </a:solidFill>
                        <a:effectLst/>
                        <a:latin typeface="+mn-lt"/>
                      </a:endParaRPr>
                    </a:p>
                  </a:txBody>
                  <a:tcPr marL="9525" marR="9525" marT="9525" marB="0" anchor="ctr"/>
                </a:tc>
                <a:tc>
                  <a:txBody>
                    <a:bodyPr/>
                    <a:lstStyle/>
                    <a:p>
                      <a:pPr algn="ctr" fontAlgn="b"/>
                      <a:r>
                        <a:rPr lang="vi-VN" sz="2000" b="0" i="0" u="none" strike="noStrike" dirty="0" smtClean="0">
                          <a:solidFill>
                            <a:srgbClr val="000000"/>
                          </a:solidFill>
                          <a:effectLst/>
                          <a:latin typeface="+mn-lt"/>
                        </a:rPr>
                        <a:t>1</a:t>
                      </a:r>
                      <a:endParaRPr lang="vi-VN" sz="2000" b="0" i="0" u="none" strike="noStrike" dirty="0">
                        <a:solidFill>
                          <a:srgbClr val="000000"/>
                        </a:solidFill>
                        <a:effectLst/>
                        <a:latin typeface="+mn-lt"/>
                      </a:endParaRPr>
                    </a:p>
                  </a:txBody>
                  <a:tcPr marL="9525" marR="9525" marT="9525" marB="0" anchor="b"/>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vi-VN" sz="2000" b="0" i="0" u="none" strike="noStrike" dirty="0" smtClean="0">
                          <a:solidFill>
                            <a:srgbClr val="000000"/>
                          </a:solidFill>
                          <a:effectLst/>
                          <a:latin typeface="+mn-lt"/>
                        </a:rPr>
                        <a:t>Giám</a:t>
                      </a:r>
                      <a:r>
                        <a:rPr lang="vi-VN" sz="2000" b="0" i="0" u="none" strike="noStrike" baseline="0" dirty="0" smtClean="0">
                          <a:solidFill>
                            <a:srgbClr val="000000"/>
                          </a:solidFill>
                          <a:effectLst/>
                          <a:latin typeface="+mn-lt"/>
                        </a:rPr>
                        <a:t> đốc truyền thông</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a:solidFill>
                            <a:srgbClr val="000000"/>
                          </a:solidFill>
                          <a:effectLst/>
                          <a:latin typeface="+mn-lt"/>
                        </a:rPr>
                        <a:t>5</a:t>
                      </a:r>
                    </a:p>
                  </a:txBody>
                  <a:tcPr marL="9525" marR="9525" marT="9525" marB="0" anchor="b"/>
                </a:tc>
                <a:tc>
                  <a:txBody>
                    <a:bodyPr/>
                    <a:lstStyle/>
                    <a:p>
                      <a:pPr algn="l" fontAlgn="ctr"/>
                      <a:r>
                        <a:rPr lang="vi-VN" sz="2000" b="0" i="0" u="none" strike="noStrike" dirty="0">
                          <a:solidFill>
                            <a:srgbClr val="000000"/>
                          </a:solidFill>
                          <a:effectLst/>
                          <a:latin typeface="+mn-lt"/>
                        </a:rPr>
                        <a:t>Trung tâm mô phỏng, VR</a:t>
                      </a: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algn="ctr" fontAlgn="b"/>
                      <a:r>
                        <a:rPr lang="vi-VN" sz="2000" b="0" i="0" u="none" strike="noStrike" dirty="0" smtClean="0">
                          <a:solidFill>
                            <a:srgbClr val="000000"/>
                          </a:solidFill>
                          <a:effectLst/>
                          <a:latin typeface="+mn-lt"/>
                        </a:rPr>
                        <a:t>Giám</a:t>
                      </a:r>
                      <a:r>
                        <a:rPr lang="vi-VN" sz="2000" b="0" i="0" u="none" strike="noStrike" baseline="0" dirty="0" smtClean="0">
                          <a:solidFill>
                            <a:srgbClr val="000000"/>
                          </a:solidFill>
                          <a:effectLst/>
                          <a:latin typeface="+mn-lt"/>
                        </a:rPr>
                        <a:t> đốc trung tâm </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a:solidFill>
                            <a:srgbClr val="000000"/>
                          </a:solidFill>
                          <a:effectLst/>
                          <a:latin typeface="+mn-lt"/>
                        </a:rPr>
                        <a:t>6</a:t>
                      </a:r>
                    </a:p>
                  </a:txBody>
                  <a:tcPr marL="9525" marR="9525" marT="9525" marB="0" anchor="b"/>
                </a:tc>
                <a:tc>
                  <a:txBody>
                    <a:bodyPr/>
                    <a:lstStyle/>
                    <a:p>
                      <a:pPr algn="l" fontAlgn="ctr"/>
                      <a:r>
                        <a:rPr lang="vi-VN" sz="2000" b="0" i="0" u="none" strike="noStrike" dirty="0" smtClean="0">
                          <a:solidFill>
                            <a:srgbClr val="000000"/>
                          </a:solidFill>
                          <a:effectLst/>
                          <a:latin typeface="+mn-lt"/>
                        </a:rPr>
                        <a:t>Tập đoàn </a:t>
                      </a:r>
                      <a:r>
                        <a:rPr lang="vi-VN" sz="2000" b="0" i="0" u="none" strike="noStrike" dirty="0" smtClean="0">
                          <a:solidFill>
                            <a:srgbClr val="000000"/>
                          </a:solidFill>
                          <a:effectLst/>
                          <a:latin typeface="+mn-lt"/>
                        </a:rPr>
                        <a:t>Samsung</a:t>
                      </a:r>
                      <a:endParaRPr lang="vi-VN" sz="2000" b="0" i="0" u="none" strike="noStrike" dirty="0">
                        <a:solidFill>
                          <a:srgbClr val="000000"/>
                        </a:solidFill>
                        <a:effectLst/>
                        <a:latin typeface="+mn-lt"/>
                      </a:endParaRP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algn="ctr" fontAlgn="b"/>
                      <a:r>
                        <a:rPr lang="vi-VN" sz="2000" b="0" i="0" u="none" strike="noStrike" dirty="0" smtClean="0">
                          <a:solidFill>
                            <a:srgbClr val="000000"/>
                          </a:solidFill>
                          <a:effectLst/>
                          <a:latin typeface="+mn-lt"/>
                        </a:rPr>
                        <a:t>Giám</a:t>
                      </a:r>
                      <a:r>
                        <a:rPr lang="vi-VN" sz="2000" b="0" i="0" u="none" strike="noStrike" baseline="0" dirty="0" smtClean="0">
                          <a:solidFill>
                            <a:srgbClr val="000000"/>
                          </a:solidFill>
                          <a:effectLst/>
                          <a:latin typeface="+mn-lt"/>
                        </a:rPr>
                        <a:t> đốc</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a:solidFill>
                            <a:srgbClr val="000000"/>
                          </a:solidFill>
                          <a:effectLst/>
                          <a:latin typeface="+mn-lt"/>
                        </a:rPr>
                        <a:t>7</a:t>
                      </a:r>
                    </a:p>
                  </a:txBody>
                  <a:tcPr marL="9525" marR="9525" marT="9525" marB="0" anchor="b"/>
                </a:tc>
                <a:tc>
                  <a:txBody>
                    <a:bodyPr/>
                    <a:lstStyle/>
                    <a:p>
                      <a:pPr algn="l" fontAlgn="ctr"/>
                      <a:r>
                        <a:rPr lang="vi-VN" sz="2000" b="0" i="0" u="none" strike="noStrike" dirty="0">
                          <a:solidFill>
                            <a:srgbClr val="000000"/>
                          </a:solidFill>
                          <a:effectLst/>
                          <a:latin typeface="+mn-lt"/>
                        </a:rPr>
                        <a:t>ASU</a:t>
                      </a:r>
                    </a:p>
                  </a:txBody>
                  <a:tcPr marL="9525" marR="9525" marT="9525" marB="0" anchor="ctr"/>
                </a:tc>
                <a:tc>
                  <a:txBody>
                    <a:bodyPr/>
                    <a:lstStyle/>
                    <a:p>
                      <a:pPr algn="ctr" fontAlgn="b"/>
                      <a:r>
                        <a:rPr lang="vi-VN" sz="2000" b="0" i="0" u="none" strike="noStrike" dirty="0">
                          <a:solidFill>
                            <a:srgbClr val="000000"/>
                          </a:solidFill>
                          <a:effectLst/>
                          <a:latin typeface="+mn-lt"/>
                        </a:rPr>
                        <a:t>2</a:t>
                      </a:r>
                    </a:p>
                  </a:txBody>
                  <a:tcPr marL="9525" marR="9525" marT="9525" marB="0" anchor="b"/>
                </a:tc>
                <a:tc>
                  <a:txBody>
                    <a:bodyPr/>
                    <a:lstStyle/>
                    <a:p>
                      <a:pPr algn="ctr" fontAlgn="b"/>
                      <a:r>
                        <a:rPr lang="vi-VN" sz="2000" b="0" i="0" u="none" strike="noStrike" dirty="0" smtClean="0">
                          <a:solidFill>
                            <a:srgbClr val="000000"/>
                          </a:solidFill>
                          <a:effectLst/>
                          <a:latin typeface="+mn-lt"/>
                        </a:rPr>
                        <a:t>Hiệu</a:t>
                      </a:r>
                      <a:r>
                        <a:rPr lang="vi-VN" sz="2000" b="0" i="0" u="none" strike="noStrike" baseline="0" dirty="0" smtClean="0">
                          <a:solidFill>
                            <a:srgbClr val="000000"/>
                          </a:solidFill>
                          <a:effectLst/>
                          <a:latin typeface="+mn-lt"/>
                        </a:rPr>
                        <a:t> phó; Giám đốc dự án</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a:solidFill>
                            <a:srgbClr val="000000"/>
                          </a:solidFill>
                          <a:effectLst/>
                          <a:latin typeface="+mn-lt"/>
                        </a:rPr>
                        <a:t>8</a:t>
                      </a:r>
                    </a:p>
                  </a:txBody>
                  <a:tcPr marL="9525" marR="9525" marT="9525" marB="0" anchor="b"/>
                </a:tc>
                <a:tc>
                  <a:txBody>
                    <a:bodyPr/>
                    <a:lstStyle/>
                    <a:p>
                      <a:pPr algn="l" fontAlgn="ctr"/>
                      <a:r>
                        <a:rPr lang="vi-VN" sz="2000" b="0" i="0" u="none" strike="noStrike" dirty="0" smtClean="0">
                          <a:solidFill>
                            <a:srgbClr val="000000"/>
                          </a:solidFill>
                          <a:effectLst/>
                          <a:latin typeface="+mn-lt"/>
                        </a:rPr>
                        <a:t>Tập đoàn </a:t>
                      </a:r>
                      <a:r>
                        <a:rPr lang="vi-VN" sz="2000" b="0" i="0" u="none" strike="noStrike" dirty="0" smtClean="0">
                          <a:solidFill>
                            <a:srgbClr val="000000"/>
                          </a:solidFill>
                          <a:effectLst/>
                          <a:latin typeface="+mn-lt"/>
                        </a:rPr>
                        <a:t>Amazon </a:t>
                      </a:r>
                      <a:endParaRPr lang="vi-VN" sz="2000" b="0" i="0" u="none" strike="noStrike" dirty="0">
                        <a:solidFill>
                          <a:srgbClr val="000000"/>
                        </a:solidFill>
                        <a:effectLst/>
                        <a:latin typeface="+mn-lt"/>
                      </a:endParaRPr>
                    </a:p>
                  </a:txBody>
                  <a:tcPr marL="9525" marR="9525" marT="9525" marB="0" anchor="ctr"/>
                </a:tc>
                <a:tc>
                  <a:txBody>
                    <a:bodyPr/>
                    <a:lstStyle/>
                    <a:p>
                      <a:pPr algn="ctr" fontAlgn="b"/>
                      <a:r>
                        <a:rPr lang="vi-VN" sz="2000" b="0" i="0" u="none" strike="noStrike" dirty="0">
                          <a:solidFill>
                            <a:srgbClr val="000000"/>
                          </a:solidFill>
                          <a:effectLst/>
                          <a:latin typeface="+mn-lt"/>
                        </a:rPr>
                        <a:t>1</a:t>
                      </a:r>
                    </a:p>
                  </a:txBody>
                  <a:tcPr marL="9525" marR="9525" marT="9525" marB="0" anchor="b"/>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vi-VN" sz="2000" b="0" i="0" u="none" strike="noStrike" dirty="0" smtClean="0">
                          <a:solidFill>
                            <a:srgbClr val="000000"/>
                          </a:solidFill>
                          <a:effectLst/>
                          <a:latin typeface="+mn-lt"/>
                        </a:rPr>
                        <a:t>Giám</a:t>
                      </a:r>
                      <a:r>
                        <a:rPr lang="vi-VN" sz="2000" b="0" i="0" u="none" strike="noStrike" baseline="0" dirty="0" smtClean="0">
                          <a:solidFill>
                            <a:srgbClr val="000000"/>
                          </a:solidFill>
                          <a:effectLst/>
                          <a:latin typeface="+mn-lt"/>
                        </a:rPr>
                        <a:t> đốc truyền thông</a:t>
                      </a:r>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r>
                        <a:rPr lang="vi-VN" sz="2000" b="0" i="0" u="none" strike="noStrike" dirty="0" smtClean="0">
                          <a:solidFill>
                            <a:srgbClr val="000000"/>
                          </a:solidFill>
                          <a:effectLst/>
                          <a:latin typeface="+mn-lt"/>
                        </a:rPr>
                        <a:t>9</a:t>
                      </a:r>
                      <a:endParaRPr lang="vi-VN" sz="2000" b="0" i="0" u="none" strike="noStrike" dirty="0">
                        <a:solidFill>
                          <a:srgbClr val="000000"/>
                        </a:solidFill>
                        <a:effectLst/>
                        <a:latin typeface="+mn-lt"/>
                      </a:endParaRPr>
                    </a:p>
                  </a:txBody>
                  <a:tcPr marL="9525" marR="9525" marT="9525" marB="0" anchor="b"/>
                </a:tc>
                <a:tc>
                  <a:txBody>
                    <a:bodyPr/>
                    <a:lstStyle/>
                    <a:p>
                      <a:pPr algn="l" fontAlgn="ctr"/>
                      <a:r>
                        <a:rPr lang="vi-VN" sz="2000" b="0" i="0" u="none" strike="noStrike" dirty="0">
                          <a:solidFill>
                            <a:srgbClr val="000000"/>
                          </a:solidFill>
                          <a:effectLst/>
                          <a:latin typeface="+mn-lt"/>
                        </a:rPr>
                        <a:t>Nhà khoa </a:t>
                      </a:r>
                      <a:r>
                        <a:rPr lang="vi-VN" sz="2000" b="0" i="0" u="none" strike="noStrike" dirty="0" smtClean="0">
                          <a:solidFill>
                            <a:srgbClr val="000000"/>
                          </a:solidFill>
                          <a:effectLst/>
                          <a:latin typeface="+mn-lt"/>
                        </a:rPr>
                        <a:t>học, trường, Viện</a:t>
                      </a:r>
                      <a:endParaRPr lang="vi-VN" sz="2000" b="0" i="0" u="none" strike="noStrike" dirty="0">
                        <a:solidFill>
                          <a:srgbClr val="000000"/>
                        </a:solidFill>
                        <a:effectLst/>
                        <a:latin typeface="+mn-lt"/>
                      </a:endParaRPr>
                    </a:p>
                  </a:txBody>
                  <a:tcPr marL="9525" marR="9525" marT="9525" marB="0" anchor="ctr"/>
                </a:tc>
                <a:tc>
                  <a:txBody>
                    <a:bodyPr/>
                    <a:lstStyle/>
                    <a:p>
                      <a:pPr algn="ctr" fontAlgn="b"/>
                      <a:r>
                        <a:rPr lang="vi-VN" sz="2000" b="0" i="0" u="none" strike="noStrike" dirty="0">
                          <a:solidFill>
                            <a:srgbClr val="000000"/>
                          </a:solidFill>
                          <a:effectLst/>
                          <a:latin typeface="+mn-lt"/>
                        </a:rPr>
                        <a:t>3</a:t>
                      </a:r>
                    </a:p>
                  </a:txBody>
                  <a:tcPr marL="9525" marR="9525" marT="9525" marB="0" anchor="b"/>
                </a:tc>
                <a:tc>
                  <a:txBody>
                    <a:bodyPr/>
                    <a:lstStyle/>
                    <a:p>
                      <a:pPr algn="ctr" fontAlgn="b"/>
                      <a:r>
                        <a:rPr lang="vi-VN" sz="2000" b="0" i="0" u="none" strike="noStrike" dirty="0" smtClean="0">
                          <a:solidFill>
                            <a:srgbClr val="000000"/>
                          </a:solidFill>
                          <a:effectLst/>
                          <a:latin typeface="+mn-lt"/>
                        </a:rPr>
                        <a:t>Ban Cố</a:t>
                      </a:r>
                      <a:r>
                        <a:rPr lang="vi-VN" sz="2000" b="0" i="0" u="none" strike="noStrike" baseline="0" dirty="0" smtClean="0">
                          <a:solidFill>
                            <a:srgbClr val="000000"/>
                          </a:solidFill>
                          <a:effectLst/>
                          <a:latin typeface="+mn-lt"/>
                        </a:rPr>
                        <a:t> vấn</a:t>
                      </a:r>
                      <a:endParaRPr lang="vi-VN" sz="2000" b="0" i="0" u="none" strike="noStrike" dirty="0">
                        <a:solidFill>
                          <a:srgbClr val="000000"/>
                        </a:solidFill>
                        <a:effectLst/>
                        <a:latin typeface="+mn-lt"/>
                      </a:endParaRPr>
                    </a:p>
                  </a:txBody>
                  <a:tcPr marL="9525" marR="9525" marT="9525" marB="0" anchor="b"/>
                </a:tc>
              </a:tr>
              <a:tr h="370840">
                <a:tc>
                  <a:txBody>
                    <a:bodyPr/>
                    <a:lstStyle/>
                    <a:p>
                      <a:pPr algn="l" fontAlgn="b"/>
                      <a:endParaRPr lang="vi-VN" sz="2000" b="0" i="0" u="none" strike="noStrike">
                        <a:solidFill>
                          <a:srgbClr val="000000"/>
                        </a:solidFill>
                        <a:effectLst/>
                        <a:latin typeface="+mn-lt"/>
                      </a:endParaRPr>
                    </a:p>
                  </a:txBody>
                  <a:tcPr marL="9525" marR="9525" marT="9525" marB="0" anchor="b"/>
                </a:tc>
                <a:tc>
                  <a:txBody>
                    <a:bodyPr/>
                    <a:lstStyle/>
                    <a:p>
                      <a:pPr algn="l" fontAlgn="b"/>
                      <a:endParaRPr lang="vi-VN" sz="2000" b="0" i="0" u="none" strike="noStrike">
                        <a:solidFill>
                          <a:srgbClr val="000000"/>
                        </a:solidFill>
                        <a:effectLst/>
                        <a:latin typeface="+mn-lt"/>
                      </a:endParaRPr>
                    </a:p>
                  </a:txBody>
                  <a:tcPr marL="9525" marR="9525" marT="9525" marB="0" anchor="b"/>
                </a:tc>
                <a:tc>
                  <a:txBody>
                    <a:bodyPr/>
                    <a:lstStyle/>
                    <a:p>
                      <a:pPr algn="ctr" fontAlgn="b"/>
                      <a:r>
                        <a:rPr lang="vi-VN" sz="2000" b="0" i="0" u="none" strike="noStrike" dirty="0" smtClean="0">
                          <a:solidFill>
                            <a:srgbClr val="000000"/>
                          </a:solidFill>
                          <a:effectLst/>
                          <a:latin typeface="+mn-lt"/>
                        </a:rPr>
                        <a:t>12</a:t>
                      </a:r>
                      <a:endParaRPr lang="vi-VN" sz="2000" b="0" i="0" u="none" strike="noStrike" dirty="0">
                        <a:solidFill>
                          <a:srgbClr val="000000"/>
                        </a:solidFill>
                        <a:effectLst/>
                        <a:latin typeface="+mn-lt"/>
                      </a:endParaRPr>
                    </a:p>
                  </a:txBody>
                  <a:tcPr marL="9525" marR="9525" marT="9525" marB="0" anchor="b"/>
                </a:tc>
                <a:tc>
                  <a:txBody>
                    <a:bodyPr/>
                    <a:lstStyle/>
                    <a:p>
                      <a:pPr algn="ctr" fontAlgn="b"/>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endParaRPr lang="vi-VN" sz="2000" b="0" i="0" u="none" strike="noStrike" dirty="0">
                        <a:solidFill>
                          <a:srgbClr val="000000"/>
                        </a:solidFill>
                        <a:effectLst/>
                        <a:latin typeface="+mn-lt"/>
                      </a:endParaRPr>
                    </a:p>
                  </a:txBody>
                  <a:tcPr marL="9525" marR="9525" marT="9525" marB="0" anchor="b"/>
                </a:tc>
                <a:tc>
                  <a:txBody>
                    <a:bodyPr/>
                    <a:lstStyle/>
                    <a:p>
                      <a:pPr algn="l" fontAlgn="ctr"/>
                      <a:endParaRPr lang="vi-VN" sz="2000" b="0" i="0" u="none" strike="noStrike">
                        <a:solidFill>
                          <a:srgbClr val="000000"/>
                        </a:solidFill>
                        <a:effectLst/>
                        <a:latin typeface="+mn-lt"/>
                      </a:endParaRPr>
                    </a:p>
                  </a:txBody>
                  <a:tcPr marL="9525" marR="9525" marT="9525" marB="0" anchor="ctr"/>
                </a:tc>
                <a:tc>
                  <a:txBody>
                    <a:bodyPr/>
                    <a:lstStyle/>
                    <a:p>
                      <a:pPr algn="ctr" fontAlgn="b"/>
                      <a:endParaRPr lang="vi-VN" sz="2000" b="0" i="0" u="none" strike="noStrike" dirty="0">
                        <a:solidFill>
                          <a:srgbClr val="000000"/>
                        </a:solidFill>
                        <a:effectLst/>
                        <a:latin typeface="+mn-lt"/>
                      </a:endParaRPr>
                    </a:p>
                  </a:txBody>
                  <a:tcPr marL="9525" marR="9525" marT="9525" marB="0" anchor="b"/>
                </a:tc>
                <a:tc>
                  <a:txBody>
                    <a:bodyPr/>
                    <a:lstStyle/>
                    <a:p>
                      <a:pPr algn="ctr" fontAlgn="b"/>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endParaRPr lang="vi-VN" sz="2000" b="0" i="0" u="none" strike="noStrike">
                        <a:solidFill>
                          <a:srgbClr val="000000"/>
                        </a:solidFill>
                        <a:effectLst/>
                        <a:latin typeface="+mn-lt"/>
                      </a:endParaRPr>
                    </a:p>
                  </a:txBody>
                  <a:tcPr marL="9525" marR="9525" marT="9525" marB="0" anchor="b"/>
                </a:tc>
                <a:tc>
                  <a:txBody>
                    <a:bodyPr/>
                    <a:lstStyle/>
                    <a:p>
                      <a:pPr algn="l" fontAlgn="ctr"/>
                      <a:endParaRPr lang="vi-VN" sz="2000" b="0" i="0" u="none" strike="noStrike">
                        <a:solidFill>
                          <a:srgbClr val="000000"/>
                        </a:solidFill>
                        <a:effectLst/>
                        <a:latin typeface="+mn-lt"/>
                      </a:endParaRPr>
                    </a:p>
                  </a:txBody>
                  <a:tcPr marL="9525" marR="9525" marT="9525" marB="0" anchor="ctr"/>
                </a:tc>
                <a:tc>
                  <a:txBody>
                    <a:bodyPr/>
                    <a:lstStyle/>
                    <a:p>
                      <a:pPr algn="ctr" fontAlgn="b"/>
                      <a:endParaRPr lang="vi-VN" sz="2000" b="0" i="0" u="none" strike="noStrike" dirty="0">
                        <a:solidFill>
                          <a:srgbClr val="000000"/>
                        </a:solidFill>
                        <a:effectLst/>
                        <a:latin typeface="+mn-lt"/>
                      </a:endParaRPr>
                    </a:p>
                  </a:txBody>
                  <a:tcPr marL="9525" marR="9525" marT="9525" marB="0" anchor="b"/>
                </a:tc>
                <a:tc>
                  <a:txBody>
                    <a:bodyPr/>
                    <a:lstStyle/>
                    <a:p>
                      <a:pPr algn="ctr" fontAlgn="b"/>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endParaRPr lang="vi-VN" sz="2000" b="0" i="0" u="none" strike="noStrike">
                        <a:solidFill>
                          <a:srgbClr val="000000"/>
                        </a:solidFill>
                        <a:effectLst/>
                        <a:latin typeface="+mn-lt"/>
                      </a:endParaRPr>
                    </a:p>
                  </a:txBody>
                  <a:tcPr marL="9525" marR="9525" marT="9525" marB="0" anchor="b"/>
                </a:tc>
                <a:tc>
                  <a:txBody>
                    <a:bodyPr/>
                    <a:lstStyle/>
                    <a:p>
                      <a:pPr algn="l" fontAlgn="ctr"/>
                      <a:endParaRPr lang="vi-VN" sz="2000" b="0" i="0" u="none" strike="noStrike">
                        <a:solidFill>
                          <a:srgbClr val="000000"/>
                        </a:solidFill>
                        <a:effectLst/>
                        <a:latin typeface="+mn-lt"/>
                      </a:endParaRPr>
                    </a:p>
                  </a:txBody>
                  <a:tcPr marL="9525" marR="9525" marT="9525" marB="0" anchor="ctr"/>
                </a:tc>
                <a:tc>
                  <a:txBody>
                    <a:bodyPr/>
                    <a:lstStyle/>
                    <a:p>
                      <a:pPr algn="ctr" fontAlgn="b"/>
                      <a:endParaRPr lang="vi-VN" sz="2000" b="0" i="0" u="none" strike="noStrike" dirty="0">
                        <a:solidFill>
                          <a:srgbClr val="000000"/>
                        </a:solidFill>
                        <a:effectLst/>
                        <a:latin typeface="+mn-lt"/>
                      </a:endParaRPr>
                    </a:p>
                  </a:txBody>
                  <a:tcPr marL="9525" marR="9525" marT="9525" marB="0" anchor="b"/>
                </a:tc>
                <a:tc>
                  <a:txBody>
                    <a:bodyPr/>
                    <a:lstStyle/>
                    <a:p>
                      <a:pPr algn="ctr" fontAlgn="b"/>
                      <a:endParaRPr lang="vi-VN" sz="2000" b="0" i="0" u="none" strike="noStrike" dirty="0">
                        <a:solidFill>
                          <a:srgbClr val="000000"/>
                        </a:solidFill>
                        <a:effectLst/>
                        <a:latin typeface="+mn-lt"/>
                      </a:endParaRPr>
                    </a:p>
                  </a:txBody>
                  <a:tcPr marL="9525" marR="9525" marT="9525" marB="0" anchor="b"/>
                </a:tc>
              </a:tr>
              <a:tr h="370840">
                <a:tc>
                  <a:txBody>
                    <a:bodyPr/>
                    <a:lstStyle/>
                    <a:p>
                      <a:pPr algn="ctr" fontAlgn="b"/>
                      <a:endParaRPr lang="vi-VN" sz="2000" b="0" i="0" u="none" strike="noStrike">
                        <a:solidFill>
                          <a:srgbClr val="000000"/>
                        </a:solidFill>
                        <a:effectLst/>
                        <a:latin typeface="+mn-lt"/>
                      </a:endParaRPr>
                    </a:p>
                  </a:txBody>
                  <a:tcPr marL="9525" marR="9525" marT="9525" marB="0" anchor="b"/>
                </a:tc>
                <a:tc>
                  <a:txBody>
                    <a:bodyPr/>
                    <a:lstStyle/>
                    <a:p>
                      <a:pPr algn="l" fontAlgn="ctr"/>
                      <a:endParaRPr lang="vi-VN" sz="2000" b="0" i="0" u="none" strike="noStrike">
                        <a:solidFill>
                          <a:srgbClr val="000000"/>
                        </a:solidFill>
                        <a:effectLst/>
                        <a:latin typeface="+mn-lt"/>
                      </a:endParaRPr>
                    </a:p>
                  </a:txBody>
                  <a:tcPr marL="9525" marR="9525" marT="9525" marB="0" anchor="ctr"/>
                </a:tc>
                <a:tc>
                  <a:txBody>
                    <a:bodyPr/>
                    <a:lstStyle/>
                    <a:p>
                      <a:pPr algn="ctr" fontAlgn="b"/>
                      <a:endParaRPr lang="vi-VN" sz="2000" b="0" i="0" u="none" strike="noStrike" dirty="0">
                        <a:solidFill>
                          <a:srgbClr val="000000"/>
                        </a:solidFill>
                        <a:effectLst/>
                        <a:latin typeface="+mn-lt"/>
                      </a:endParaRPr>
                    </a:p>
                  </a:txBody>
                  <a:tcPr marL="9525" marR="9525" marT="9525" marB="0" anchor="b"/>
                </a:tc>
                <a:tc>
                  <a:txBody>
                    <a:bodyPr/>
                    <a:lstStyle/>
                    <a:p>
                      <a:pPr algn="ctr" fontAlgn="b"/>
                      <a:endParaRPr lang="vi-VN" sz="2000" b="0" i="0" u="none" strike="noStrike" dirty="0">
                        <a:solidFill>
                          <a:srgbClr val="000000"/>
                        </a:solidFill>
                        <a:effectLst/>
                        <a:latin typeface="+mn-lt"/>
                      </a:endParaRPr>
                    </a:p>
                  </a:txBody>
                  <a:tcPr marL="9525" marR="9525" marT="9525" marB="0" anchor="b"/>
                </a:tc>
              </a:tr>
            </a:tbl>
          </a:graphicData>
        </a:graphic>
      </p:graphicFrame>
    </p:spTree>
    <p:extLst>
      <p:ext uri="{BB962C8B-B14F-4D97-AF65-F5344CB8AC3E}">
        <p14:creationId xmlns:p14="http://schemas.microsoft.com/office/powerpoint/2010/main" val="3225201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US" sz="3600" dirty="0" smtClean="0"/>
              <a:t>CÁC MỐC THỜI GIAN QUAN TRỌNG</a:t>
            </a:r>
            <a:endParaRPr lang="en-US" sz="2000" dirty="0"/>
          </a:p>
        </p:txBody>
      </p:sp>
      <p:sp>
        <p:nvSpPr>
          <p:cNvPr id="78851" name="Rectangle 3"/>
          <p:cNvSpPr>
            <a:spLocks noChangeArrowheads="1"/>
          </p:cNvSpPr>
          <p:nvPr/>
        </p:nvSpPr>
        <p:spPr bwMode="gray">
          <a:xfrm>
            <a:off x="0" y="3030538"/>
            <a:ext cx="9144000" cy="53975"/>
          </a:xfrm>
          <a:prstGeom prst="rect">
            <a:avLst/>
          </a:prstGeom>
          <a:gradFill rotWithShape="1">
            <a:gsLst>
              <a:gs pos="0">
                <a:srgbClr val="808080"/>
              </a:gs>
              <a:gs pos="100000">
                <a:srgbClr val="808080">
                  <a:gamma/>
                  <a:tint val="15294"/>
                  <a:invGamma/>
                </a:srgb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sp>
        <p:nvSpPr>
          <p:cNvPr id="78852" name="Rectangle 4"/>
          <p:cNvSpPr>
            <a:spLocks noChangeArrowheads="1"/>
          </p:cNvSpPr>
          <p:nvPr/>
        </p:nvSpPr>
        <p:spPr bwMode="gray">
          <a:xfrm>
            <a:off x="0" y="3082925"/>
            <a:ext cx="9144000" cy="142875"/>
          </a:xfrm>
          <a:prstGeom prst="rect">
            <a:avLst/>
          </a:prstGeom>
          <a:gradFill rotWithShape="1">
            <a:gsLst>
              <a:gs pos="0">
                <a:srgbClr val="5F5F5F">
                  <a:gamma/>
                  <a:tint val="30196"/>
                  <a:invGamma/>
                </a:srgbClr>
              </a:gs>
              <a:gs pos="100000">
                <a:srgbClr val="5F5F5F"/>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vi-VN"/>
          </a:p>
        </p:txBody>
      </p:sp>
      <p:grpSp>
        <p:nvGrpSpPr>
          <p:cNvPr id="78853" name="Group 5"/>
          <p:cNvGrpSpPr>
            <a:grpSpLocks/>
          </p:cNvGrpSpPr>
          <p:nvPr/>
        </p:nvGrpSpPr>
        <p:grpSpPr bwMode="auto">
          <a:xfrm>
            <a:off x="609600" y="2286000"/>
            <a:ext cx="7924800" cy="3657596"/>
            <a:chOff x="250" y="1433"/>
            <a:chExt cx="5169" cy="2359"/>
          </a:xfrm>
        </p:grpSpPr>
        <p:grpSp>
          <p:nvGrpSpPr>
            <p:cNvPr id="78854" name="Group 6"/>
            <p:cNvGrpSpPr>
              <a:grpSpLocks/>
            </p:cNvGrpSpPr>
            <p:nvPr/>
          </p:nvGrpSpPr>
          <p:grpSpPr bwMode="auto">
            <a:xfrm rot="3877067">
              <a:off x="2917" y="2651"/>
              <a:ext cx="1577" cy="614"/>
              <a:chOff x="2290" y="2725"/>
              <a:chExt cx="1832" cy="713"/>
            </a:xfrm>
          </p:grpSpPr>
          <p:grpSp>
            <p:nvGrpSpPr>
              <p:cNvPr id="78855" name="Group 7"/>
              <p:cNvGrpSpPr>
                <a:grpSpLocks/>
              </p:cNvGrpSpPr>
              <p:nvPr/>
            </p:nvGrpSpPr>
            <p:grpSpPr bwMode="auto">
              <a:xfrm>
                <a:off x="2290" y="3030"/>
                <a:ext cx="1832" cy="408"/>
                <a:chOff x="2290" y="3030"/>
                <a:chExt cx="1832" cy="408"/>
              </a:xfrm>
            </p:grpSpPr>
            <p:sp>
              <p:nvSpPr>
                <p:cNvPr id="78856" name="Freeform 8"/>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608788"/>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857" name="Freeform 9"/>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nvGrpSpPr>
              <p:cNvPr id="78858" name="Group 10"/>
              <p:cNvGrpSpPr>
                <a:grpSpLocks/>
              </p:cNvGrpSpPr>
              <p:nvPr/>
            </p:nvGrpSpPr>
            <p:grpSpPr bwMode="auto">
              <a:xfrm flipV="1">
                <a:off x="2290" y="2725"/>
                <a:ext cx="1406" cy="313"/>
                <a:chOff x="2290" y="3030"/>
                <a:chExt cx="1832" cy="408"/>
              </a:xfrm>
            </p:grpSpPr>
            <p:sp>
              <p:nvSpPr>
                <p:cNvPr id="78859" name="Freeform 11"/>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98B5B6"/>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860" name="Freeform 12"/>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grpSp>
          <p:nvGrpSpPr>
            <p:cNvPr id="78861" name="Group 13"/>
            <p:cNvGrpSpPr>
              <a:grpSpLocks/>
            </p:cNvGrpSpPr>
            <p:nvPr/>
          </p:nvGrpSpPr>
          <p:grpSpPr bwMode="auto">
            <a:xfrm>
              <a:off x="2789" y="1533"/>
              <a:ext cx="907" cy="907"/>
              <a:chOff x="2789" y="1625"/>
              <a:chExt cx="907" cy="907"/>
            </a:xfrm>
          </p:grpSpPr>
          <p:sp>
            <p:nvSpPr>
              <p:cNvPr id="78862" name="Oval 14"/>
              <p:cNvSpPr>
                <a:spLocks noChangeArrowheads="1"/>
              </p:cNvSpPr>
              <p:nvPr/>
            </p:nvSpPr>
            <p:spPr bwMode="gray">
              <a:xfrm>
                <a:off x="2789" y="1625"/>
                <a:ext cx="907" cy="907"/>
              </a:xfrm>
              <a:prstGeom prst="ellipse">
                <a:avLst/>
              </a:prstGeom>
              <a:gradFill rotWithShape="1">
                <a:gsLst>
                  <a:gs pos="0">
                    <a:srgbClr val="83A6A7">
                      <a:gamma/>
                      <a:tint val="0"/>
                      <a:invGamma/>
                    </a:srgbClr>
                  </a:gs>
                  <a:gs pos="50000">
                    <a:srgbClr val="83A6A7"/>
                  </a:gs>
                  <a:gs pos="100000">
                    <a:srgbClr val="83A6A7">
                      <a:gamma/>
                      <a:tint val="0"/>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863" name="Oval 15"/>
              <p:cNvSpPr>
                <a:spLocks noChangeArrowheads="1"/>
              </p:cNvSpPr>
              <p:nvPr/>
            </p:nvSpPr>
            <p:spPr bwMode="gray">
              <a:xfrm>
                <a:off x="2789" y="1625"/>
                <a:ext cx="907" cy="907"/>
              </a:xfrm>
              <a:prstGeom prst="ellipse">
                <a:avLst/>
              </a:prstGeom>
              <a:gradFill rotWithShape="1">
                <a:gsLst>
                  <a:gs pos="0">
                    <a:srgbClr val="83A6A7">
                      <a:alpha val="32001"/>
                    </a:srgbClr>
                  </a:gs>
                  <a:gs pos="100000">
                    <a:srgbClr val="83A6A7">
                      <a:gamma/>
                      <a:shade val="0"/>
                      <a:invGamma/>
                      <a:alpha val="89999"/>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864" name="Oval 16"/>
              <p:cNvSpPr>
                <a:spLocks noChangeArrowheads="1"/>
              </p:cNvSpPr>
              <p:nvPr/>
            </p:nvSpPr>
            <p:spPr bwMode="gray">
              <a:xfrm>
                <a:off x="2849" y="1684"/>
                <a:ext cx="787" cy="788"/>
              </a:xfrm>
              <a:prstGeom prst="ellipse">
                <a:avLst/>
              </a:prstGeom>
              <a:gradFill rotWithShape="1">
                <a:gsLst>
                  <a:gs pos="0">
                    <a:srgbClr val="83A6A7">
                      <a:gamma/>
                      <a:shade val="54118"/>
                      <a:invGamma/>
                    </a:srgbClr>
                  </a:gs>
                  <a:gs pos="50000">
                    <a:srgbClr val="83A6A7"/>
                  </a:gs>
                  <a:gs pos="100000">
                    <a:srgbClr val="83A6A7">
                      <a:gamma/>
                      <a:shade val="54118"/>
                      <a:invGamma/>
                    </a:srgb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865" name="Oval 17"/>
              <p:cNvSpPr>
                <a:spLocks noChangeArrowheads="1"/>
              </p:cNvSpPr>
              <p:nvPr/>
            </p:nvSpPr>
            <p:spPr bwMode="gray">
              <a:xfrm>
                <a:off x="2849" y="1686"/>
                <a:ext cx="787" cy="788"/>
              </a:xfrm>
              <a:prstGeom prst="ellipse">
                <a:avLst/>
              </a:prstGeom>
              <a:gradFill rotWithShape="1">
                <a:gsLst>
                  <a:gs pos="0">
                    <a:srgbClr val="83A6A7">
                      <a:gamma/>
                      <a:shade val="63529"/>
                      <a:invGamma/>
                    </a:srgbClr>
                  </a:gs>
                  <a:gs pos="100000">
                    <a:srgbClr val="83A6A7">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866" name="Oval 18"/>
              <p:cNvSpPr>
                <a:spLocks noChangeArrowheads="1"/>
              </p:cNvSpPr>
              <p:nvPr/>
            </p:nvSpPr>
            <p:spPr bwMode="gray">
              <a:xfrm>
                <a:off x="2888" y="1724"/>
                <a:ext cx="709" cy="709"/>
              </a:xfrm>
              <a:prstGeom prst="ellipse">
                <a:avLst/>
              </a:prstGeom>
              <a:solidFill>
                <a:srgbClr val="000000"/>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grpSp>
            <p:nvGrpSpPr>
              <p:cNvPr id="78867" name="Group 19"/>
              <p:cNvGrpSpPr>
                <a:grpSpLocks/>
              </p:cNvGrpSpPr>
              <p:nvPr/>
            </p:nvGrpSpPr>
            <p:grpSpPr bwMode="auto">
              <a:xfrm>
                <a:off x="2899" y="1735"/>
                <a:ext cx="687" cy="688"/>
                <a:chOff x="4166" y="1706"/>
                <a:chExt cx="1252" cy="1252"/>
              </a:xfrm>
            </p:grpSpPr>
            <p:sp>
              <p:nvSpPr>
                <p:cNvPr id="78868" name="Oval 20"/>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869" name="Oval 21"/>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870" name="Oval 22"/>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871" name="Oval 23"/>
                <p:cNvSpPr>
                  <a:spLocks noChangeArrowheads="1"/>
                </p:cNvSpPr>
                <p:nvPr/>
              </p:nvSpPr>
              <p:spPr bwMode="gray">
                <a:xfrm>
                  <a:off x="4263" y="1757"/>
                  <a:ext cx="1033" cy="926"/>
                </a:xfrm>
                <a:prstGeom prst="ellipse">
                  <a:avLst/>
                </a:prstGeom>
                <a:ln/>
                <a:extLst/>
              </p:spPr>
              <p:style>
                <a:lnRef idx="2">
                  <a:schemeClr val="accent1"/>
                </a:lnRef>
                <a:fillRef idx="1001">
                  <a:schemeClr val="lt2"/>
                </a:fillRef>
                <a:effectRef idx="0">
                  <a:schemeClr val="accent1"/>
                </a:effectRef>
                <a:fontRef idx="minor">
                  <a:schemeClr val="dk1"/>
                </a:fontRef>
              </p:style>
              <p:txBody>
                <a:bodyPr vert="horz" wrap="none" anchor="ctr">
                  <a:scene3d>
                    <a:camera prst="orthographicFront"/>
                    <a:lightRig rig="balanced" dir="t">
                      <a:rot lat="0" lon="0" rev="2100000"/>
                    </a:lightRig>
                  </a:scene3d>
                  <a:sp3d extrusionH="57150" prstMaterial="metal">
                    <a:bevelT w="38100" h="25400"/>
                    <a:contourClr>
                      <a:schemeClr val="bg2"/>
                    </a:contourClr>
                  </a:sp3d>
                </a:bodyPr>
                <a:lstStyle/>
                <a:p>
                  <a:r>
                    <a:rPr lang="en-US" b="1" dirty="0" smtClean="0">
                      <a:ln w="50800"/>
                      <a:solidFill>
                        <a:schemeClr val="bg1">
                          <a:shade val="50000"/>
                        </a:schemeClr>
                      </a:solidFill>
                    </a:rPr>
                    <a:t>IN KỶ YẾU</a:t>
                  </a:r>
                  <a:endParaRPr lang="vi-VN" b="1" dirty="0">
                    <a:ln w="50800"/>
                    <a:solidFill>
                      <a:schemeClr val="bg1">
                        <a:shade val="50000"/>
                      </a:schemeClr>
                    </a:solidFill>
                  </a:endParaRPr>
                </a:p>
              </p:txBody>
            </p:sp>
          </p:grpSp>
        </p:grpSp>
        <p:grpSp>
          <p:nvGrpSpPr>
            <p:cNvPr id="78872" name="Group 24"/>
            <p:cNvGrpSpPr>
              <a:grpSpLocks/>
            </p:cNvGrpSpPr>
            <p:nvPr/>
          </p:nvGrpSpPr>
          <p:grpSpPr bwMode="auto">
            <a:xfrm rot="3877067">
              <a:off x="4323" y="2697"/>
              <a:ext cx="1577" cy="614"/>
              <a:chOff x="2290" y="2725"/>
              <a:chExt cx="1832" cy="713"/>
            </a:xfrm>
          </p:grpSpPr>
          <p:grpSp>
            <p:nvGrpSpPr>
              <p:cNvPr id="78873" name="Group 25"/>
              <p:cNvGrpSpPr>
                <a:grpSpLocks/>
              </p:cNvGrpSpPr>
              <p:nvPr/>
            </p:nvGrpSpPr>
            <p:grpSpPr bwMode="auto">
              <a:xfrm>
                <a:off x="2290" y="3030"/>
                <a:ext cx="1832" cy="408"/>
                <a:chOff x="2290" y="3030"/>
                <a:chExt cx="1832" cy="408"/>
              </a:xfrm>
            </p:grpSpPr>
            <p:sp>
              <p:nvSpPr>
                <p:cNvPr id="78874" name="Freeform 26"/>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0066FF"/>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875" name="Freeform 27"/>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nvGrpSpPr>
              <p:cNvPr id="78876" name="Group 28"/>
              <p:cNvGrpSpPr>
                <a:grpSpLocks/>
              </p:cNvGrpSpPr>
              <p:nvPr/>
            </p:nvGrpSpPr>
            <p:grpSpPr bwMode="auto">
              <a:xfrm flipV="1">
                <a:off x="2290" y="2725"/>
                <a:ext cx="1406" cy="313"/>
                <a:chOff x="2290" y="3030"/>
                <a:chExt cx="1832" cy="408"/>
              </a:xfrm>
            </p:grpSpPr>
            <p:sp>
              <p:nvSpPr>
                <p:cNvPr id="78877" name="Freeform 29"/>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6699FF"/>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878" name="Freeform 30"/>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sp>
          <p:nvSpPr>
            <p:cNvPr id="78879" name="Oval 31"/>
            <p:cNvSpPr>
              <a:spLocks noChangeArrowheads="1"/>
            </p:cNvSpPr>
            <p:nvPr/>
          </p:nvSpPr>
          <p:spPr bwMode="gray">
            <a:xfrm>
              <a:off x="4058" y="1433"/>
              <a:ext cx="1090" cy="1088"/>
            </a:xfrm>
            <a:prstGeom prst="ellipse">
              <a:avLst/>
            </a:prstGeom>
            <a:gradFill rotWithShape="1">
              <a:gsLst>
                <a:gs pos="0">
                  <a:srgbClr val="3399FF">
                    <a:gamma/>
                    <a:tint val="0"/>
                    <a:invGamma/>
                  </a:srgbClr>
                </a:gs>
                <a:gs pos="50000">
                  <a:srgbClr val="3399FF"/>
                </a:gs>
                <a:gs pos="100000">
                  <a:srgbClr val="3399FF">
                    <a:gamma/>
                    <a:tint val="0"/>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880" name="Oval 32"/>
            <p:cNvSpPr>
              <a:spLocks noChangeArrowheads="1"/>
            </p:cNvSpPr>
            <p:nvPr/>
          </p:nvSpPr>
          <p:spPr bwMode="gray">
            <a:xfrm>
              <a:off x="4058" y="1433"/>
              <a:ext cx="1090" cy="1088"/>
            </a:xfrm>
            <a:prstGeom prst="ellipse">
              <a:avLst/>
            </a:prstGeom>
            <a:gradFill rotWithShape="1">
              <a:gsLst>
                <a:gs pos="0">
                  <a:srgbClr val="3399FF">
                    <a:alpha val="32001"/>
                  </a:srgbClr>
                </a:gs>
                <a:gs pos="100000">
                  <a:srgbClr val="3399FF">
                    <a:gamma/>
                    <a:shade val="0"/>
                    <a:invGamma/>
                    <a:alpha val="89999"/>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881" name="Oval 33"/>
            <p:cNvSpPr>
              <a:spLocks noChangeArrowheads="1"/>
            </p:cNvSpPr>
            <p:nvPr/>
          </p:nvSpPr>
          <p:spPr bwMode="gray">
            <a:xfrm>
              <a:off x="4131" y="1504"/>
              <a:ext cx="946" cy="945"/>
            </a:xfrm>
            <a:prstGeom prst="ellipse">
              <a:avLst/>
            </a:prstGeom>
            <a:gradFill rotWithShape="1">
              <a:gsLst>
                <a:gs pos="0">
                  <a:srgbClr val="3399FF">
                    <a:gamma/>
                    <a:shade val="54118"/>
                    <a:invGamma/>
                  </a:srgbClr>
                </a:gs>
                <a:gs pos="50000">
                  <a:srgbClr val="3399FF"/>
                </a:gs>
                <a:gs pos="100000">
                  <a:srgbClr val="3399FF">
                    <a:gamma/>
                    <a:shade val="54118"/>
                    <a:invGamma/>
                  </a:srgb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882" name="Oval 34"/>
            <p:cNvSpPr>
              <a:spLocks noChangeArrowheads="1"/>
            </p:cNvSpPr>
            <p:nvPr/>
          </p:nvSpPr>
          <p:spPr bwMode="gray">
            <a:xfrm>
              <a:off x="4132" y="1506"/>
              <a:ext cx="946" cy="945"/>
            </a:xfrm>
            <a:prstGeom prst="ellipse">
              <a:avLst/>
            </a:prstGeom>
            <a:gradFill rotWithShape="1">
              <a:gsLst>
                <a:gs pos="0">
                  <a:srgbClr val="3399FF">
                    <a:gamma/>
                    <a:shade val="63529"/>
                    <a:invGamma/>
                  </a:srgbClr>
                </a:gs>
                <a:gs pos="100000">
                  <a:srgbClr val="3399FF">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883" name="Oval 35"/>
            <p:cNvSpPr>
              <a:spLocks noChangeArrowheads="1"/>
            </p:cNvSpPr>
            <p:nvPr/>
          </p:nvSpPr>
          <p:spPr bwMode="gray">
            <a:xfrm>
              <a:off x="4178" y="1552"/>
              <a:ext cx="852" cy="850"/>
            </a:xfrm>
            <a:prstGeom prst="ellipse">
              <a:avLst/>
            </a:prstGeom>
            <a:solidFill>
              <a:srgbClr val="000000"/>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grpSp>
          <p:nvGrpSpPr>
            <p:cNvPr id="78884" name="Group 36"/>
            <p:cNvGrpSpPr>
              <a:grpSpLocks/>
            </p:cNvGrpSpPr>
            <p:nvPr/>
          </p:nvGrpSpPr>
          <p:grpSpPr bwMode="auto">
            <a:xfrm>
              <a:off x="4191" y="1565"/>
              <a:ext cx="826" cy="825"/>
              <a:chOff x="4166" y="1706"/>
              <a:chExt cx="1252" cy="1252"/>
            </a:xfrm>
          </p:grpSpPr>
          <p:sp>
            <p:nvSpPr>
              <p:cNvPr id="78885" name="Oval 37"/>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886" name="Oval 38"/>
              <p:cNvSpPr>
                <a:spLocks noChangeArrowheads="1"/>
              </p:cNvSpPr>
              <p:nvPr/>
            </p:nvSpPr>
            <p:spPr bwMode="gray">
              <a:xfrm>
                <a:off x="4182" y="1713"/>
                <a:ext cx="1222" cy="1221"/>
              </a:xfrm>
              <a:prstGeom prst="ellipse">
                <a:avLst/>
              </a:prstGeom>
              <a:solidFill>
                <a:schemeClr val="bg1">
                  <a:lumMod val="50000"/>
                </a:schemeClr>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887" name="Oval 39"/>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888" name="Oval 40"/>
              <p:cNvSpPr>
                <a:spLocks noChangeArrowheads="1"/>
              </p:cNvSpPr>
              <p:nvPr/>
            </p:nvSpPr>
            <p:spPr bwMode="gray">
              <a:xfrm>
                <a:off x="4263" y="1757"/>
                <a:ext cx="1033" cy="926"/>
              </a:xfrm>
              <a:prstGeom prst="ellipse">
                <a:avLst/>
              </a:prstGeom>
              <a:ln/>
              <a:extLst/>
            </p:spPr>
            <p:style>
              <a:lnRef idx="2">
                <a:schemeClr val="accent1"/>
              </a:lnRef>
              <a:fillRef idx="1001">
                <a:schemeClr val="lt2"/>
              </a:fillRef>
              <a:effectRef idx="0">
                <a:schemeClr val="accent1"/>
              </a:effectRef>
              <a:fontRef idx="minor">
                <a:schemeClr val="dk1"/>
              </a:fontRef>
            </p:style>
            <p:txBody>
              <a:bodyPr vert="horz" wrap="none" anchor="ctr">
                <a:scene3d>
                  <a:camera prst="orthographicFront"/>
                  <a:lightRig rig="balanced" dir="t">
                    <a:rot lat="0" lon="0" rev="2100000"/>
                  </a:lightRig>
                </a:scene3d>
                <a:sp3d extrusionH="57150" prstMaterial="metal">
                  <a:bevelT w="38100" h="25400"/>
                  <a:contourClr>
                    <a:schemeClr val="bg2"/>
                  </a:contourClr>
                </a:sp3d>
              </a:bodyPr>
              <a:lstStyle/>
              <a:p>
                <a:r>
                  <a:rPr lang="en-US" b="1" dirty="0" smtClean="0">
                    <a:ln w="50800"/>
                    <a:solidFill>
                      <a:schemeClr val="bg1">
                        <a:shade val="50000"/>
                      </a:schemeClr>
                    </a:solidFill>
                  </a:rPr>
                  <a:t>GIẤY CN</a:t>
                </a:r>
              </a:p>
              <a:p>
                <a:r>
                  <a:rPr lang="en-US" b="1" dirty="0" smtClean="0">
                    <a:ln w="50800"/>
                    <a:solidFill>
                      <a:schemeClr val="bg1">
                        <a:shade val="50000"/>
                      </a:schemeClr>
                    </a:solidFill>
                  </a:rPr>
                  <a:t>BẢNG TÊN</a:t>
                </a:r>
                <a:endParaRPr lang="vi-VN" b="1" dirty="0">
                  <a:ln w="50800"/>
                  <a:solidFill>
                    <a:schemeClr val="bg1">
                      <a:shade val="50000"/>
                    </a:schemeClr>
                  </a:solidFill>
                </a:endParaRPr>
              </a:p>
            </p:txBody>
          </p:sp>
        </p:grpSp>
        <p:grpSp>
          <p:nvGrpSpPr>
            <p:cNvPr id="78889" name="Group 41"/>
            <p:cNvGrpSpPr>
              <a:grpSpLocks/>
            </p:cNvGrpSpPr>
            <p:nvPr/>
          </p:nvGrpSpPr>
          <p:grpSpPr bwMode="auto">
            <a:xfrm rot="3877067">
              <a:off x="1627" y="2651"/>
              <a:ext cx="1577" cy="614"/>
              <a:chOff x="2290" y="2725"/>
              <a:chExt cx="1832" cy="713"/>
            </a:xfrm>
          </p:grpSpPr>
          <p:grpSp>
            <p:nvGrpSpPr>
              <p:cNvPr id="78890" name="Group 42"/>
              <p:cNvGrpSpPr>
                <a:grpSpLocks/>
              </p:cNvGrpSpPr>
              <p:nvPr/>
            </p:nvGrpSpPr>
            <p:grpSpPr bwMode="auto">
              <a:xfrm>
                <a:off x="2290" y="3030"/>
                <a:ext cx="1832" cy="408"/>
                <a:chOff x="2290" y="3030"/>
                <a:chExt cx="1832" cy="408"/>
              </a:xfrm>
            </p:grpSpPr>
            <p:sp>
              <p:nvSpPr>
                <p:cNvPr id="78891" name="Freeform 43"/>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608788"/>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892" name="Freeform 44"/>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nvGrpSpPr>
              <p:cNvPr id="78893" name="Group 45"/>
              <p:cNvGrpSpPr>
                <a:grpSpLocks/>
              </p:cNvGrpSpPr>
              <p:nvPr/>
            </p:nvGrpSpPr>
            <p:grpSpPr bwMode="auto">
              <a:xfrm flipV="1">
                <a:off x="2290" y="2725"/>
                <a:ext cx="1406" cy="313"/>
                <a:chOff x="2290" y="3030"/>
                <a:chExt cx="1832" cy="408"/>
              </a:xfrm>
            </p:grpSpPr>
            <p:sp>
              <p:nvSpPr>
                <p:cNvPr id="78894" name="Freeform 46"/>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98B5B6"/>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895" name="Freeform 47"/>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grpSp>
          <p:nvGrpSpPr>
            <p:cNvPr id="78896" name="Group 48"/>
            <p:cNvGrpSpPr>
              <a:grpSpLocks/>
            </p:cNvGrpSpPr>
            <p:nvPr/>
          </p:nvGrpSpPr>
          <p:grpSpPr bwMode="auto">
            <a:xfrm>
              <a:off x="1499" y="1533"/>
              <a:ext cx="907" cy="907"/>
              <a:chOff x="2789" y="1625"/>
              <a:chExt cx="907" cy="907"/>
            </a:xfrm>
          </p:grpSpPr>
          <p:sp>
            <p:nvSpPr>
              <p:cNvPr id="78897" name="Oval 49"/>
              <p:cNvSpPr>
                <a:spLocks noChangeArrowheads="1"/>
              </p:cNvSpPr>
              <p:nvPr/>
            </p:nvSpPr>
            <p:spPr bwMode="gray">
              <a:xfrm>
                <a:off x="2789" y="1625"/>
                <a:ext cx="907" cy="907"/>
              </a:xfrm>
              <a:prstGeom prst="ellipse">
                <a:avLst/>
              </a:prstGeom>
              <a:gradFill rotWithShape="1">
                <a:gsLst>
                  <a:gs pos="0">
                    <a:srgbClr val="83A6A7">
                      <a:gamma/>
                      <a:tint val="0"/>
                      <a:invGamma/>
                    </a:srgbClr>
                  </a:gs>
                  <a:gs pos="50000">
                    <a:srgbClr val="83A6A7"/>
                  </a:gs>
                  <a:gs pos="100000">
                    <a:srgbClr val="83A6A7">
                      <a:gamma/>
                      <a:tint val="0"/>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898" name="Oval 50"/>
              <p:cNvSpPr>
                <a:spLocks noChangeArrowheads="1"/>
              </p:cNvSpPr>
              <p:nvPr/>
            </p:nvSpPr>
            <p:spPr bwMode="gray">
              <a:xfrm>
                <a:off x="2789" y="1625"/>
                <a:ext cx="907" cy="907"/>
              </a:xfrm>
              <a:prstGeom prst="ellipse">
                <a:avLst/>
              </a:prstGeom>
              <a:gradFill rotWithShape="1">
                <a:gsLst>
                  <a:gs pos="0">
                    <a:srgbClr val="83A6A7">
                      <a:alpha val="32001"/>
                    </a:srgbClr>
                  </a:gs>
                  <a:gs pos="100000">
                    <a:srgbClr val="83A6A7">
                      <a:gamma/>
                      <a:shade val="0"/>
                      <a:invGamma/>
                      <a:alpha val="89999"/>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899" name="Oval 51"/>
              <p:cNvSpPr>
                <a:spLocks noChangeArrowheads="1"/>
              </p:cNvSpPr>
              <p:nvPr/>
            </p:nvSpPr>
            <p:spPr bwMode="gray">
              <a:xfrm>
                <a:off x="2849" y="1684"/>
                <a:ext cx="787" cy="788"/>
              </a:xfrm>
              <a:prstGeom prst="ellipse">
                <a:avLst/>
              </a:prstGeom>
              <a:gradFill rotWithShape="1">
                <a:gsLst>
                  <a:gs pos="0">
                    <a:srgbClr val="83A6A7">
                      <a:gamma/>
                      <a:shade val="54118"/>
                      <a:invGamma/>
                    </a:srgbClr>
                  </a:gs>
                  <a:gs pos="50000">
                    <a:srgbClr val="83A6A7"/>
                  </a:gs>
                  <a:gs pos="100000">
                    <a:srgbClr val="83A6A7">
                      <a:gamma/>
                      <a:shade val="54118"/>
                      <a:invGamma/>
                    </a:srgb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900" name="Oval 52"/>
              <p:cNvSpPr>
                <a:spLocks noChangeArrowheads="1"/>
              </p:cNvSpPr>
              <p:nvPr/>
            </p:nvSpPr>
            <p:spPr bwMode="gray">
              <a:xfrm>
                <a:off x="2849" y="1686"/>
                <a:ext cx="787" cy="788"/>
              </a:xfrm>
              <a:prstGeom prst="ellipse">
                <a:avLst/>
              </a:prstGeom>
              <a:gradFill rotWithShape="1">
                <a:gsLst>
                  <a:gs pos="0">
                    <a:srgbClr val="83A6A7">
                      <a:gamma/>
                      <a:shade val="63529"/>
                      <a:invGamma/>
                    </a:srgbClr>
                  </a:gs>
                  <a:gs pos="100000">
                    <a:srgbClr val="83A6A7">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901" name="Oval 53"/>
              <p:cNvSpPr>
                <a:spLocks noChangeArrowheads="1"/>
              </p:cNvSpPr>
              <p:nvPr/>
            </p:nvSpPr>
            <p:spPr bwMode="gray">
              <a:xfrm>
                <a:off x="2888" y="1724"/>
                <a:ext cx="709" cy="709"/>
              </a:xfrm>
              <a:prstGeom prst="ellipse">
                <a:avLst/>
              </a:prstGeom>
              <a:solidFill>
                <a:srgbClr val="000000"/>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grpSp>
            <p:nvGrpSpPr>
              <p:cNvPr id="78902" name="Group 54"/>
              <p:cNvGrpSpPr>
                <a:grpSpLocks/>
              </p:cNvGrpSpPr>
              <p:nvPr/>
            </p:nvGrpSpPr>
            <p:grpSpPr bwMode="auto">
              <a:xfrm>
                <a:off x="2899" y="1735"/>
                <a:ext cx="687" cy="688"/>
                <a:chOff x="4166" y="1706"/>
                <a:chExt cx="1252" cy="1252"/>
              </a:xfrm>
            </p:grpSpPr>
            <p:sp>
              <p:nvSpPr>
                <p:cNvPr id="78903" name="Oval 55"/>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904" name="Oval 56"/>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905" name="Oval 57"/>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906" name="Oval 58"/>
                <p:cNvSpPr>
                  <a:spLocks noChangeArrowheads="1"/>
                </p:cNvSpPr>
                <p:nvPr/>
              </p:nvSpPr>
              <p:spPr bwMode="gray">
                <a:xfrm>
                  <a:off x="4263" y="1757"/>
                  <a:ext cx="1033" cy="926"/>
                </a:xfrm>
                <a:prstGeom prst="ellipse">
                  <a:avLst/>
                </a:prstGeom>
                <a:ln/>
                <a:extLst/>
              </p:spPr>
              <p:style>
                <a:lnRef idx="2">
                  <a:schemeClr val="accent1"/>
                </a:lnRef>
                <a:fillRef idx="1001">
                  <a:schemeClr val="lt2"/>
                </a:fillRef>
                <a:effectRef idx="0">
                  <a:schemeClr val="accent1"/>
                </a:effectRef>
                <a:fontRef idx="minor">
                  <a:schemeClr val="dk1"/>
                </a:fontRef>
              </p:style>
              <p:txBody>
                <a:bodyPr vert="horz" wrap="none" anchor="ctr">
                  <a:scene3d>
                    <a:camera prst="orthographicFront"/>
                    <a:lightRig rig="balanced" dir="t">
                      <a:rot lat="0" lon="0" rev="2100000"/>
                    </a:lightRig>
                  </a:scene3d>
                  <a:sp3d extrusionH="57150" prstMaterial="metal">
                    <a:bevelT w="38100" h="25400"/>
                    <a:contourClr>
                      <a:schemeClr val="bg2"/>
                    </a:contourClr>
                  </a:sp3d>
                </a:bodyPr>
                <a:lstStyle/>
                <a:p>
                  <a:r>
                    <a:rPr lang="en-US" b="1" dirty="0" smtClean="0">
                      <a:ln w="50800"/>
                      <a:solidFill>
                        <a:schemeClr val="bg1">
                          <a:shade val="50000"/>
                        </a:schemeClr>
                      </a:solidFill>
                    </a:rPr>
                    <a:t>BIÊN TẬP</a:t>
                  </a:r>
                  <a:endParaRPr lang="vi-VN" b="1" dirty="0">
                    <a:ln w="50800"/>
                    <a:solidFill>
                      <a:schemeClr val="bg1">
                        <a:shade val="50000"/>
                      </a:schemeClr>
                    </a:solidFill>
                  </a:endParaRPr>
                </a:p>
              </p:txBody>
            </p:sp>
          </p:grpSp>
        </p:grpSp>
        <p:grpSp>
          <p:nvGrpSpPr>
            <p:cNvPr id="78907" name="Group 59"/>
            <p:cNvGrpSpPr>
              <a:grpSpLocks/>
            </p:cNvGrpSpPr>
            <p:nvPr/>
          </p:nvGrpSpPr>
          <p:grpSpPr bwMode="auto">
            <a:xfrm rot="3877067">
              <a:off x="378" y="2651"/>
              <a:ext cx="1577" cy="614"/>
              <a:chOff x="2290" y="2725"/>
              <a:chExt cx="1832" cy="713"/>
            </a:xfrm>
          </p:grpSpPr>
          <p:grpSp>
            <p:nvGrpSpPr>
              <p:cNvPr id="78908" name="Group 60"/>
              <p:cNvGrpSpPr>
                <a:grpSpLocks/>
              </p:cNvGrpSpPr>
              <p:nvPr/>
            </p:nvGrpSpPr>
            <p:grpSpPr bwMode="auto">
              <a:xfrm>
                <a:off x="2290" y="3030"/>
                <a:ext cx="1832" cy="408"/>
                <a:chOff x="2290" y="3030"/>
                <a:chExt cx="1832" cy="408"/>
              </a:xfrm>
            </p:grpSpPr>
            <p:sp>
              <p:nvSpPr>
                <p:cNvPr id="78909" name="Freeform 61"/>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608788"/>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910" name="Freeform 62"/>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nvGrpSpPr>
              <p:cNvPr id="78911" name="Group 63"/>
              <p:cNvGrpSpPr>
                <a:grpSpLocks/>
              </p:cNvGrpSpPr>
              <p:nvPr/>
            </p:nvGrpSpPr>
            <p:grpSpPr bwMode="auto">
              <a:xfrm flipV="1">
                <a:off x="2290" y="2725"/>
                <a:ext cx="1406" cy="313"/>
                <a:chOff x="2290" y="3030"/>
                <a:chExt cx="1832" cy="408"/>
              </a:xfrm>
            </p:grpSpPr>
            <p:sp>
              <p:nvSpPr>
                <p:cNvPr id="78912" name="Freeform 64"/>
                <p:cNvSpPr>
                  <a:spLocks/>
                </p:cNvSpPr>
                <p:nvPr/>
              </p:nvSpPr>
              <p:spPr bwMode="gray">
                <a:xfrm>
                  <a:off x="2290" y="3030"/>
                  <a:ext cx="1832" cy="408"/>
                </a:xfrm>
                <a:custGeom>
                  <a:avLst/>
                  <a:gdLst>
                    <a:gd name="T0" fmla="*/ 1832 w 1832"/>
                    <a:gd name="T1" fmla="*/ 32 h 408"/>
                    <a:gd name="T2" fmla="*/ 1830 w 1832"/>
                    <a:gd name="T3" fmla="*/ 66 h 408"/>
                    <a:gd name="T4" fmla="*/ 1814 w 1832"/>
                    <a:gd name="T5" fmla="*/ 128 h 408"/>
                    <a:gd name="T6" fmla="*/ 1788 w 1832"/>
                    <a:gd name="T7" fmla="*/ 188 h 408"/>
                    <a:gd name="T8" fmla="*/ 1754 w 1832"/>
                    <a:gd name="T9" fmla="*/ 240 h 408"/>
                    <a:gd name="T10" fmla="*/ 1712 w 1832"/>
                    <a:gd name="T11" fmla="*/ 288 h 408"/>
                    <a:gd name="T12" fmla="*/ 1664 w 1832"/>
                    <a:gd name="T13" fmla="*/ 330 h 408"/>
                    <a:gd name="T14" fmla="*/ 1610 w 1832"/>
                    <a:gd name="T15" fmla="*/ 362 h 408"/>
                    <a:gd name="T16" fmla="*/ 1550 w 1832"/>
                    <a:gd name="T17" fmla="*/ 388 h 408"/>
                    <a:gd name="T18" fmla="*/ 1486 w 1832"/>
                    <a:gd name="T19" fmla="*/ 402 h 408"/>
                    <a:gd name="T20" fmla="*/ 1418 w 1832"/>
                    <a:gd name="T21" fmla="*/ 408 h 408"/>
                    <a:gd name="T22" fmla="*/ 0 w 1832"/>
                    <a:gd name="T23" fmla="*/ 408 h 408"/>
                    <a:gd name="T24" fmla="*/ 0 w 1832"/>
                    <a:gd name="T25" fmla="*/ 0 h 408"/>
                    <a:gd name="T26" fmla="*/ 1832 w 1832"/>
                    <a:gd name="T27" fmla="*/ 0 h 408"/>
                    <a:gd name="T28" fmla="*/ 1832 w 1832"/>
                    <a:gd name="T29" fmla="*/ 32 h 408"/>
                    <a:gd name="T30" fmla="*/ 1832 w 1832"/>
                    <a:gd name="T31" fmla="*/ 3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32" h="408">
                      <a:moveTo>
                        <a:pt x="1832" y="32"/>
                      </a:moveTo>
                      <a:lnTo>
                        <a:pt x="1830" y="66"/>
                      </a:lnTo>
                      <a:lnTo>
                        <a:pt x="1814" y="128"/>
                      </a:lnTo>
                      <a:lnTo>
                        <a:pt x="1788" y="188"/>
                      </a:lnTo>
                      <a:lnTo>
                        <a:pt x="1754" y="240"/>
                      </a:lnTo>
                      <a:lnTo>
                        <a:pt x="1712" y="288"/>
                      </a:lnTo>
                      <a:lnTo>
                        <a:pt x="1664" y="330"/>
                      </a:lnTo>
                      <a:lnTo>
                        <a:pt x="1610" y="362"/>
                      </a:lnTo>
                      <a:lnTo>
                        <a:pt x="1550" y="388"/>
                      </a:lnTo>
                      <a:lnTo>
                        <a:pt x="1486" y="402"/>
                      </a:lnTo>
                      <a:lnTo>
                        <a:pt x="1418" y="408"/>
                      </a:lnTo>
                      <a:lnTo>
                        <a:pt x="0" y="408"/>
                      </a:lnTo>
                      <a:lnTo>
                        <a:pt x="0" y="0"/>
                      </a:lnTo>
                      <a:lnTo>
                        <a:pt x="1832" y="0"/>
                      </a:lnTo>
                      <a:lnTo>
                        <a:pt x="1832" y="32"/>
                      </a:lnTo>
                      <a:lnTo>
                        <a:pt x="1832" y="32"/>
                      </a:lnTo>
                      <a:close/>
                    </a:path>
                  </a:pathLst>
                </a:custGeom>
                <a:solidFill>
                  <a:srgbClr val="98B5B6"/>
                </a:solidFill>
                <a:ln>
                  <a:noFill/>
                </a:ln>
                <a:extLst>
                  <a:ext uri="{91240B29-F687-4F45-9708-019B960494DF}">
                    <a14:hiddenLine xmlns:a14="http://schemas.microsoft.com/office/drawing/2010/main" w="0">
                      <a:solidFill>
                        <a:srgbClr val="DF5908"/>
                      </a:solidFill>
                      <a:prstDash val="solid"/>
                      <a:round/>
                      <a:headEnd/>
                      <a:tailEnd/>
                    </a14:hiddenLine>
                  </a:ext>
                </a:extLst>
              </p:spPr>
              <p:txBody>
                <a:bodyPr/>
                <a:lstStyle/>
                <a:p>
                  <a:endParaRPr lang="vi-VN"/>
                </a:p>
              </p:txBody>
            </p:sp>
            <p:sp>
              <p:nvSpPr>
                <p:cNvPr id="78913" name="Freeform 65"/>
                <p:cNvSpPr>
                  <a:spLocks/>
                </p:cNvSpPr>
                <p:nvPr/>
              </p:nvSpPr>
              <p:spPr bwMode="gray">
                <a:xfrm>
                  <a:off x="3810" y="3058"/>
                  <a:ext cx="288" cy="334"/>
                </a:xfrm>
                <a:custGeom>
                  <a:avLst/>
                  <a:gdLst>
                    <a:gd name="T0" fmla="*/ 288 w 288"/>
                    <a:gd name="T1" fmla="*/ 0 h 334"/>
                    <a:gd name="T2" fmla="*/ 284 w 288"/>
                    <a:gd name="T3" fmla="*/ 52 h 334"/>
                    <a:gd name="T4" fmla="*/ 272 w 288"/>
                    <a:gd name="T5" fmla="*/ 98 h 334"/>
                    <a:gd name="T6" fmla="*/ 254 w 288"/>
                    <a:gd name="T7" fmla="*/ 140 h 334"/>
                    <a:gd name="T8" fmla="*/ 230 w 288"/>
                    <a:gd name="T9" fmla="*/ 176 h 334"/>
                    <a:gd name="T10" fmla="*/ 204 w 288"/>
                    <a:gd name="T11" fmla="*/ 208 h 334"/>
                    <a:gd name="T12" fmla="*/ 174 w 288"/>
                    <a:gd name="T13" fmla="*/ 238 h 334"/>
                    <a:gd name="T14" fmla="*/ 144 w 288"/>
                    <a:gd name="T15" fmla="*/ 262 h 334"/>
                    <a:gd name="T16" fmla="*/ 112 w 288"/>
                    <a:gd name="T17" fmla="*/ 282 h 334"/>
                    <a:gd name="T18" fmla="*/ 84 w 288"/>
                    <a:gd name="T19" fmla="*/ 298 h 334"/>
                    <a:gd name="T20" fmla="*/ 56 w 288"/>
                    <a:gd name="T21" fmla="*/ 312 h 334"/>
                    <a:gd name="T22" fmla="*/ 34 w 288"/>
                    <a:gd name="T23" fmla="*/ 322 h 334"/>
                    <a:gd name="T24" fmla="*/ 16 w 288"/>
                    <a:gd name="T25" fmla="*/ 328 h 334"/>
                    <a:gd name="T26" fmla="*/ 4 w 288"/>
                    <a:gd name="T27" fmla="*/ 332 h 334"/>
                    <a:gd name="T28" fmla="*/ 0 w 288"/>
                    <a:gd name="T29" fmla="*/ 334 h 334"/>
                    <a:gd name="T30" fmla="*/ 4 w 288"/>
                    <a:gd name="T31" fmla="*/ 332 h 334"/>
                    <a:gd name="T32" fmla="*/ 16 w 288"/>
                    <a:gd name="T33" fmla="*/ 326 h 334"/>
                    <a:gd name="T34" fmla="*/ 34 w 288"/>
                    <a:gd name="T35" fmla="*/ 318 h 334"/>
                    <a:gd name="T36" fmla="*/ 56 w 288"/>
                    <a:gd name="T37" fmla="*/ 304 h 334"/>
                    <a:gd name="T38" fmla="*/ 84 w 288"/>
                    <a:gd name="T39" fmla="*/ 288 h 334"/>
                    <a:gd name="T40" fmla="*/ 112 w 288"/>
                    <a:gd name="T41" fmla="*/ 266 h 334"/>
                    <a:gd name="T42" fmla="*/ 142 w 288"/>
                    <a:gd name="T43" fmla="*/ 242 h 334"/>
                    <a:gd name="T44" fmla="*/ 170 w 288"/>
                    <a:gd name="T45" fmla="*/ 212 h 334"/>
                    <a:gd name="T46" fmla="*/ 196 w 288"/>
                    <a:gd name="T47" fmla="*/ 180 h 334"/>
                    <a:gd name="T48" fmla="*/ 220 w 288"/>
                    <a:gd name="T49" fmla="*/ 142 h 334"/>
                    <a:gd name="T50" fmla="*/ 238 w 288"/>
                    <a:gd name="T51" fmla="*/ 100 h 334"/>
                    <a:gd name="T52" fmla="*/ 250 w 288"/>
                    <a:gd name="T53" fmla="*/ 54 h 334"/>
                    <a:gd name="T54" fmla="*/ 254 w 288"/>
                    <a:gd name="T55" fmla="*/ 2 h 334"/>
                    <a:gd name="T56" fmla="*/ 288 w 288"/>
                    <a:gd name="T57" fmla="*/ 0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334">
                      <a:moveTo>
                        <a:pt x="288" y="0"/>
                      </a:moveTo>
                      <a:lnTo>
                        <a:pt x="284" y="52"/>
                      </a:lnTo>
                      <a:lnTo>
                        <a:pt x="272" y="98"/>
                      </a:lnTo>
                      <a:lnTo>
                        <a:pt x="254" y="140"/>
                      </a:lnTo>
                      <a:lnTo>
                        <a:pt x="230" y="176"/>
                      </a:lnTo>
                      <a:lnTo>
                        <a:pt x="204" y="208"/>
                      </a:lnTo>
                      <a:lnTo>
                        <a:pt x="174" y="238"/>
                      </a:lnTo>
                      <a:lnTo>
                        <a:pt x="144" y="262"/>
                      </a:lnTo>
                      <a:lnTo>
                        <a:pt x="112" y="282"/>
                      </a:lnTo>
                      <a:lnTo>
                        <a:pt x="84" y="298"/>
                      </a:lnTo>
                      <a:lnTo>
                        <a:pt x="56" y="312"/>
                      </a:lnTo>
                      <a:lnTo>
                        <a:pt x="34" y="322"/>
                      </a:lnTo>
                      <a:lnTo>
                        <a:pt x="16" y="328"/>
                      </a:lnTo>
                      <a:lnTo>
                        <a:pt x="4" y="332"/>
                      </a:lnTo>
                      <a:lnTo>
                        <a:pt x="0" y="334"/>
                      </a:lnTo>
                      <a:lnTo>
                        <a:pt x="4" y="332"/>
                      </a:lnTo>
                      <a:lnTo>
                        <a:pt x="16" y="326"/>
                      </a:lnTo>
                      <a:lnTo>
                        <a:pt x="34" y="318"/>
                      </a:lnTo>
                      <a:lnTo>
                        <a:pt x="56" y="304"/>
                      </a:lnTo>
                      <a:lnTo>
                        <a:pt x="84" y="288"/>
                      </a:lnTo>
                      <a:lnTo>
                        <a:pt x="112" y="266"/>
                      </a:lnTo>
                      <a:lnTo>
                        <a:pt x="142" y="242"/>
                      </a:lnTo>
                      <a:lnTo>
                        <a:pt x="170" y="212"/>
                      </a:lnTo>
                      <a:lnTo>
                        <a:pt x="196" y="180"/>
                      </a:lnTo>
                      <a:lnTo>
                        <a:pt x="220" y="142"/>
                      </a:lnTo>
                      <a:lnTo>
                        <a:pt x="238" y="100"/>
                      </a:lnTo>
                      <a:lnTo>
                        <a:pt x="250" y="54"/>
                      </a:lnTo>
                      <a:lnTo>
                        <a:pt x="254" y="2"/>
                      </a:lnTo>
                      <a:lnTo>
                        <a:pt x="288" y="0"/>
                      </a:lnTo>
                      <a:close/>
                    </a:path>
                  </a:pathLst>
                </a:custGeom>
                <a:solidFill>
                  <a:srgbClr val="FFFFFF">
                    <a:alpha val="49001"/>
                  </a:srgbClr>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vi-VN"/>
                </a:p>
              </p:txBody>
            </p:sp>
          </p:grpSp>
        </p:grpSp>
        <p:grpSp>
          <p:nvGrpSpPr>
            <p:cNvPr id="78914" name="Group 66"/>
            <p:cNvGrpSpPr>
              <a:grpSpLocks/>
            </p:cNvGrpSpPr>
            <p:nvPr/>
          </p:nvGrpSpPr>
          <p:grpSpPr bwMode="auto">
            <a:xfrm>
              <a:off x="250" y="1533"/>
              <a:ext cx="907" cy="907"/>
              <a:chOff x="2789" y="1625"/>
              <a:chExt cx="907" cy="907"/>
            </a:xfrm>
          </p:grpSpPr>
          <p:sp>
            <p:nvSpPr>
              <p:cNvPr id="78915" name="Oval 67"/>
              <p:cNvSpPr>
                <a:spLocks noChangeArrowheads="1"/>
              </p:cNvSpPr>
              <p:nvPr/>
            </p:nvSpPr>
            <p:spPr bwMode="gray">
              <a:xfrm>
                <a:off x="2789" y="1625"/>
                <a:ext cx="907" cy="907"/>
              </a:xfrm>
              <a:prstGeom prst="ellipse">
                <a:avLst/>
              </a:prstGeom>
              <a:gradFill rotWithShape="1">
                <a:gsLst>
                  <a:gs pos="0">
                    <a:srgbClr val="83A6A7">
                      <a:gamma/>
                      <a:tint val="0"/>
                      <a:invGamma/>
                    </a:srgbClr>
                  </a:gs>
                  <a:gs pos="50000">
                    <a:srgbClr val="83A6A7"/>
                  </a:gs>
                  <a:gs pos="100000">
                    <a:srgbClr val="83A6A7">
                      <a:gamma/>
                      <a:tint val="0"/>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916" name="Oval 68"/>
              <p:cNvSpPr>
                <a:spLocks noChangeArrowheads="1"/>
              </p:cNvSpPr>
              <p:nvPr/>
            </p:nvSpPr>
            <p:spPr bwMode="gray">
              <a:xfrm>
                <a:off x="2789" y="1625"/>
                <a:ext cx="907" cy="907"/>
              </a:xfrm>
              <a:prstGeom prst="ellipse">
                <a:avLst/>
              </a:prstGeom>
              <a:gradFill rotWithShape="1">
                <a:gsLst>
                  <a:gs pos="0">
                    <a:srgbClr val="83A6A7">
                      <a:alpha val="32001"/>
                    </a:srgbClr>
                  </a:gs>
                  <a:gs pos="100000">
                    <a:srgbClr val="83A6A7">
                      <a:gamma/>
                      <a:shade val="0"/>
                      <a:invGamma/>
                      <a:alpha val="89999"/>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vi-VN"/>
              </a:p>
            </p:txBody>
          </p:sp>
          <p:sp>
            <p:nvSpPr>
              <p:cNvPr id="78917" name="Oval 69"/>
              <p:cNvSpPr>
                <a:spLocks noChangeArrowheads="1"/>
              </p:cNvSpPr>
              <p:nvPr/>
            </p:nvSpPr>
            <p:spPr bwMode="gray">
              <a:xfrm>
                <a:off x="2849" y="1684"/>
                <a:ext cx="787" cy="788"/>
              </a:xfrm>
              <a:prstGeom prst="ellipse">
                <a:avLst/>
              </a:prstGeom>
              <a:gradFill rotWithShape="1">
                <a:gsLst>
                  <a:gs pos="0">
                    <a:srgbClr val="83A6A7">
                      <a:gamma/>
                      <a:shade val="54118"/>
                      <a:invGamma/>
                    </a:srgbClr>
                  </a:gs>
                  <a:gs pos="50000">
                    <a:srgbClr val="83A6A7"/>
                  </a:gs>
                  <a:gs pos="100000">
                    <a:srgbClr val="83A6A7">
                      <a:gamma/>
                      <a:shade val="54118"/>
                      <a:invGamma/>
                    </a:srgb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918" name="Oval 70"/>
              <p:cNvSpPr>
                <a:spLocks noChangeArrowheads="1"/>
              </p:cNvSpPr>
              <p:nvPr/>
            </p:nvSpPr>
            <p:spPr bwMode="gray">
              <a:xfrm>
                <a:off x="2849" y="1686"/>
                <a:ext cx="787" cy="788"/>
              </a:xfrm>
              <a:prstGeom prst="ellipse">
                <a:avLst/>
              </a:prstGeom>
              <a:gradFill rotWithShape="1">
                <a:gsLst>
                  <a:gs pos="0">
                    <a:srgbClr val="83A6A7">
                      <a:gamma/>
                      <a:shade val="63529"/>
                      <a:invGamma/>
                    </a:srgbClr>
                  </a:gs>
                  <a:gs pos="100000">
                    <a:srgbClr val="83A6A7">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78919" name="Oval 71"/>
              <p:cNvSpPr>
                <a:spLocks noChangeArrowheads="1"/>
              </p:cNvSpPr>
              <p:nvPr/>
            </p:nvSpPr>
            <p:spPr bwMode="gray">
              <a:xfrm>
                <a:off x="2888" y="1724"/>
                <a:ext cx="709" cy="709"/>
              </a:xfrm>
              <a:prstGeom prst="ellipse">
                <a:avLst/>
              </a:prstGeom>
              <a:solidFill>
                <a:srgbClr val="000000"/>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grpSp>
            <p:nvGrpSpPr>
              <p:cNvPr id="78920" name="Group 72"/>
              <p:cNvGrpSpPr>
                <a:grpSpLocks/>
              </p:cNvGrpSpPr>
              <p:nvPr/>
            </p:nvGrpSpPr>
            <p:grpSpPr bwMode="auto">
              <a:xfrm>
                <a:off x="2899" y="1735"/>
                <a:ext cx="687" cy="688"/>
                <a:chOff x="4166" y="1706"/>
                <a:chExt cx="1252" cy="1252"/>
              </a:xfrm>
            </p:grpSpPr>
            <p:sp>
              <p:nvSpPr>
                <p:cNvPr id="78921" name="Oval 73"/>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922" name="Oval 74"/>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923" name="Oval 75"/>
                <p:cNvSpPr>
                  <a:spLocks noChangeArrowheads="1"/>
                </p:cNvSpPr>
                <p:nvPr/>
              </p:nvSpPr>
              <p:spPr bwMode="gray">
                <a:xfrm>
                  <a:off x="4195" y="1725"/>
                  <a:ext cx="1162" cy="1141"/>
                </a:xfrm>
                <a:prstGeom prst="ellipse">
                  <a:avLst/>
                </a:prstGeom>
                <a:solidFill>
                  <a:schemeClr val="bg1">
                    <a:lumMod val="50000"/>
                  </a:schemeClr>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78924" name="Oval 76"/>
                <p:cNvSpPr>
                  <a:spLocks noChangeArrowheads="1"/>
                </p:cNvSpPr>
                <p:nvPr/>
              </p:nvSpPr>
              <p:spPr bwMode="gray">
                <a:xfrm>
                  <a:off x="4263" y="1757"/>
                  <a:ext cx="1033" cy="926"/>
                </a:xfrm>
                <a:prstGeom prst="ellipse">
                  <a:avLst/>
                </a:prstGeom>
                <a:ln/>
                <a:extLst/>
              </p:spPr>
              <p:style>
                <a:lnRef idx="2">
                  <a:schemeClr val="accent1"/>
                </a:lnRef>
                <a:fillRef idx="1001">
                  <a:schemeClr val="lt2"/>
                </a:fillRef>
                <a:effectRef idx="0">
                  <a:schemeClr val="accent1"/>
                </a:effectRef>
                <a:fontRef idx="minor">
                  <a:schemeClr val="dk1"/>
                </a:fontRef>
              </p:style>
              <p:txBody>
                <a:bodyPr vert="horz" wrap="none" anchor="ctr">
                  <a:scene3d>
                    <a:camera prst="orthographicFront"/>
                    <a:lightRig rig="balanced" dir="t">
                      <a:rot lat="0" lon="0" rev="2100000"/>
                    </a:lightRig>
                  </a:scene3d>
                  <a:sp3d extrusionH="57150" prstMaterial="metal">
                    <a:bevelT w="38100" h="25400"/>
                    <a:contourClr>
                      <a:schemeClr val="bg2"/>
                    </a:contourClr>
                  </a:sp3d>
                </a:bodyPr>
                <a:lstStyle/>
                <a:p>
                  <a:r>
                    <a:rPr lang="en-US" b="1" dirty="0" smtClean="0">
                      <a:ln w="50800"/>
                      <a:solidFill>
                        <a:schemeClr val="bg1">
                          <a:shade val="50000"/>
                        </a:schemeClr>
                      </a:solidFill>
                    </a:rPr>
                    <a:t>BÀI</a:t>
                  </a:r>
                  <a:endParaRPr lang="vi-VN" b="1" dirty="0">
                    <a:ln w="50800"/>
                    <a:solidFill>
                      <a:schemeClr val="bg1">
                        <a:shade val="50000"/>
                      </a:schemeClr>
                    </a:solidFill>
                  </a:endParaRPr>
                </a:p>
              </p:txBody>
            </p:sp>
          </p:grpSp>
        </p:grpSp>
        <p:sp>
          <p:nvSpPr>
            <p:cNvPr id="78925" name="Text Box 77"/>
            <p:cNvSpPr txBox="1">
              <a:spLocks noChangeArrowheads="1"/>
            </p:cNvSpPr>
            <p:nvPr/>
          </p:nvSpPr>
          <p:spPr bwMode="gray">
            <a:xfrm rot="3925970">
              <a:off x="512" y="2763"/>
              <a:ext cx="956"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000" b="1" dirty="0" err="1" smtClean="0">
                  <a:solidFill>
                    <a:schemeClr val="tx2"/>
                  </a:solidFill>
                </a:rPr>
                <a:t>Phản</a:t>
              </a:r>
              <a:r>
                <a:rPr lang="en-US" sz="2000" b="1" dirty="0" smtClean="0">
                  <a:solidFill>
                    <a:schemeClr val="tx2"/>
                  </a:solidFill>
                </a:rPr>
                <a:t> </a:t>
              </a:r>
              <a:r>
                <a:rPr lang="en-US" sz="2000" b="1" dirty="0" err="1" smtClean="0">
                  <a:solidFill>
                    <a:schemeClr val="tx2"/>
                  </a:solidFill>
                </a:rPr>
                <a:t>biện</a:t>
              </a:r>
              <a:r>
                <a:rPr lang="en-US" sz="2000" b="1" dirty="0" smtClean="0">
                  <a:solidFill>
                    <a:schemeClr val="tx2"/>
                  </a:solidFill>
                </a:rPr>
                <a:t> </a:t>
              </a:r>
              <a:endParaRPr lang="en-US" sz="2000" b="1" dirty="0">
                <a:solidFill>
                  <a:schemeClr val="tx2"/>
                </a:solidFill>
              </a:endParaRPr>
            </a:p>
          </p:txBody>
        </p:sp>
        <p:sp>
          <p:nvSpPr>
            <p:cNvPr id="78926" name="Text Box 78"/>
            <p:cNvSpPr txBox="1">
              <a:spLocks noChangeArrowheads="1"/>
            </p:cNvSpPr>
            <p:nvPr/>
          </p:nvSpPr>
          <p:spPr bwMode="gray">
            <a:xfrm rot="3925970">
              <a:off x="622" y="2580"/>
              <a:ext cx="1155" cy="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b="1" dirty="0" err="1" smtClean="0">
                  <a:solidFill>
                    <a:schemeClr val="tx2"/>
                  </a:solidFill>
                </a:rPr>
                <a:t>Tiêu</a:t>
              </a:r>
              <a:r>
                <a:rPr lang="en-US" sz="1400" b="1" dirty="0" smtClean="0">
                  <a:solidFill>
                    <a:schemeClr val="tx2"/>
                  </a:solidFill>
                </a:rPr>
                <a:t> </a:t>
              </a:r>
              <a:r>
                <a:rPr lang="en-US" sz="1400" b="1" dirty="0" err="1" smtClean="0">
                  <a:solidFill>
                    <a:schemeClr val="tx2"/>
                  </a:solidFill>
                </a:rPr>
                <a:t>chuẩn</a:t>
              </a:r>
              <a:r>
                <a:rPr lang="en-US" sz="1400" b="1" dirty="0" smtClean="0">
                  <a:solidFill>
                    <a:schemeClr val="tx2"/>
                  </a:solidFill>
                </a:rPr>
                <a:t> format</a:t>
              </a:r>
              <a:endParaRPr lang="en-US" sz="1400" b="1" dirty="0">
                <a:solidFill>
                  <a:schemeClr val="tx2"/>
                </a:solidFill>
              </a:endParaRPr>
            </a:p>
          </p:txBody>
        </p:sp>
        <p:sp>
          <p:nvSpPr>
            <p:cNvPr id="78927" name="Text Box 79"/>
            <p:cNvSpPr txBox="1">
              <a:spLocks noChangeArrowheads="1"/>
            </p:cNvSpPr>
            <p:nvPr/>
          </p:nvSpPr>
          <p:spPr bwMode="gray">
            <a:xfrm rot="3925970">
              <a:off x="1768" y="2764"/>
              <a:ext cx="938"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000" b="1" dirty="0" err="1" smtClean="0">
                  <a:solidFill>
                    <a:schemeClr val="tx2"/>
                  </a:solidFill>
                </a:rPr>
                <a:t>Chỉnh</a:t>
              </a:r>
              <a:r>
                <a:rPr lang="en-US" sz="2000" b="1" dirty="0" smtClean="0">
                  <a:solidFill>
                    <a:schemeClr val="tx2"/>
                  </a:solidFill>
                </a:rPr>
                <a:t> </a:t>
              </a:r>
              <a:r>
                <a:rPr lang="en-US" sz="2000" b="1" dirty="0" err="1" smtClean="0">
                  <a:solidFill>
                    <a:schemeClr val="tx2"/>
                  </a:solidFill>
                </a:rPr>
                <a:t>sửa</a:t>
              </a:r>
              <a:endParaRPr lang="en-US" sz="2000" b="1" dirty="0">
                <a:solidFill>
                  <a:schemeClr val="tx2"/>
                </a:solidFill>
              </a:endParaRPr>
            </a:p>
          </p:txBody>
        </p:sp>
        <p:sp>
          <p:nvSpPr>
            <p:cNvPr id="78928" name="Text Box 80"/>
            <p:cNvSpPr txBox="1">
              <a:spLocks noChangeArrowheads="1"/>
            </p:cNvSpPr>
            <p:nvPr/>
          </p:nvSpPr>
          <p:spPr bwMode="gray">
            <a:xfrm rot="3925970">
              <a:off x="2107" y="2580"/>
              <a:ext cx="676" cy="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b="1" dirty="0" err="1" smtClean="0">
                  <a:solidFill>
                    <a:schemeClr val="tx2"/>
                  </a:solidFill>
                </a:rPr>
                <a:t>Tiếng</a:t>
              </a:r>
              <a:r>
                <a:rPr lang="en-US" sz="1400" b="1" dirty="0" smtClean="0">
                  <a:solidFill>
                    <a:schemeClr val="tx2"/>
                  </a:solidFill>
                </a:rPr>
                <a:t> </a:t>
              </a:r>
              <a:r>
                <a:rPr lang="en-US" sz="1400" b="1" dirty="0" err="1" smtClean="0">
                  <a:solidFill>
                    <a:schemeClr val="tx2"/>
                  </a:solidFill>
                </a:rPr>
                <a:t>Anh</a:t>
              </a:r>
              <a:endParaRPr lang="en-US" sz="1400" b="1" dirty="0">
                <a:solidFill>
                  <a:schemeClr val="tx2"/>
                </a:solidFill>
              </a:endParaRPr>
            </a:p>
          </p:txBody>
        </p:sp>
        <p:sp>
          <p:nvSpPr>
            <p:cNvPr id="78929" name="Text Box 81"/>
            <p:cNvSpPr txBox="1">
              <a:spLocks noChangeArrowheads="1"/>
            </p:cNvSpPr>
            <p:nvPr/>
          </p:nvSpPr>
          <p:spPr bwMode="gray">
            <a:xfrm rot="3925970">
              <a:off x="2921" y="2763"/>
              <a:ext cx="1221"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000" b="1" dirty="0" err="1" smtClean="0">
                  <a:solidFill>
                    <a:schemeClr val="tx2"/>
                  </a:solidFill>
                </a:rPr>
                <a:t>Giao</a:t>
              </a:r>
              <a:r>
                <a:rPr lang="en-US" sz="2000" b="1" dirty="0" smtClean="0">
                  <a:solidFill>
                    <a:schemeClr val="tx2"/>
                  </a:solidFill>
                </a:rPr>
                <a:t> </a:t>
              </a:r>
              <a:r>
                <a:rPr lang="en-US" sz="2000" b="1" dirty="0" err="1" smtClean="0">
                  <a:solidFill>
                    <a:schemeClr val="tx2"/>
                  </a:solidFill>
                </a:rPr>
                <a:t>bản</a:t>
              </a:r>
              <a:r>
                <a:rPr lang="en-US" sz="2000" b="1" dirty="0" smtClean="0">
                  <a:solidFill>
                    <a:schemeClr val="tx2"/>
                  </a:solidFill>
                </a:rPr>
                <a:t> </a:t>
              </a:r>
              <a:r>
                <a:rPr lang="en-US" sz="2000" b="1" dirty="0" err="1" smtClean="0">
                  <a:solidFill>
                    <a:schemeClr val="tx2"/>
                  </a:solidFill>
                </a:rPr>
                <a:t>thảo</a:t>
              </a:r>
              <a:endParaRPr lang="en-US" sz="2000" b="1" dirty="0">
                <a:solidFill>
                  <a:schemeClr val="tx2"/>
                </a:solidFill>
              </a:endParaRPr>
            </a:p>
          </p:txBody>
        </p:sp>
        <p:sp>
          <p:nvSpPr>
            <p:cNvPr id="78930" name="Text Box 82"/>
            <p:cNvSpPr txBox="1">
              <a:spLocks noChangeArrowheads="1"/>
            </p:cNvSpPr>
            <p:nvPr/>
          </p:nvSpPr>
          <p:spPr bwMode="gray">
            <a:xfrm rot="3925970">
              <a:off x="3084" y="2580"/>
              <a:ext cx="1316" cy="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b="1" dirty="0" err="1" smtClean="0">
                  <a:solidFill>
                    <a:schemeClr val="tx2"/>
                  </a:solidFill>
                </a:rPr>
                <a:t>Liên</a:t>
              </a:r>
              <a:r>
                <a:rPr lang="en-US" sz="1400" b="1" dirty="0" smtClean="0">
                  <a:solidFill>
                    <a:schemeClr val="tx2"/>
                  </a:solidFill>
                </a:rPr>
                <a:t> </a:t>
              </a:r>
              <a:r>
                <a:rPr lang="en-US" sz="1400" b="1" dirty="0" err="1" smtClean="0">
                  <a:solidFill>
                    <a:schemeClr val="tx2"/>
                  </a:solidFill>
                </a:rPr>
                <a:t>hệ</a:t>
              </a:r>
              <a:r>
                <a:rPr lang="en-US" sz="1400" b="1" dirty="0" smtClean="0">
                  <a:solidFill>
                    <a:schemeClr val="tx2"/>
                  </a:solidFill>
                </a:rPr>
                <a:t> </a:t>
              </a:r>
              <a:r>
                <a:rPr lang="en-US" sz="1400" b="1" dirty="0" err="1" smtClean="0">
                  <a:solidFill>
                    <a:schemeClr val="tx2"/>
                  </a:solidFill>
                </a:rPr>
                <a:t>Nhà</a:t>
              </a:r>
              <a:r>
                <a:rPr lang="en-US" sz="1400" b="1" dirty="0" smtClean="0">
                  <a:solidFill>
                    <a:schemeClr val="tx2"/>
                  </a:solidFill>
                </a:rPr>
                <a:t> </a:t>
              </a:r>
              <a:r>
                <a:rPr lang="en-US" sz="1400" b="1" dirty="0" err="1" smtClean="0">
                  <a:solidFill>
                    <a:schemeClr val="tx2"/>
                  </a:solidFill>
                </a:rPr>
                <a:t>xuất</a:t>
              </a:r>
              <a:r>
                <a:rPr lang="en-US" sz="1400" b="1" dirty="0" smtClean="0">
                  <a:solidFill>
                    <a:schemeClr val="tx2"/>
                  </a:solidFill>
                </a:rPr>
                <a:t> </a:t>
              </a:r>
              <a:r>
                <a:rPr lang="en-US" sz="1400" b="1" dirty="0" err="1" smtClean="0">
                  <a:solidFill>
                    <a:schemeClr val="tx2"/>
                  </a:solidFill>
                </a:rPr>
                <a:t>bản</a:t>
              </a:r>
              <a:endParaRPr lang="en-US" sz="1400" b="1" dirty="0">
                <a:solidFill>
                  <a:schemeClr val="tx2"/>
                </a:solidFill>
              </a:endParaRPr>
            </a:p>
          </p:txBody>
        </p:sp>
        <p:sp>
          <p:nvSpPr>
            <p:cNvPr id="78931" name="Text Box 83"/>
            <p:cNvSpPr txBox="1">
              <a:spLocks noChangeArrowheads="1"/>
            </p:cNvSpPr>
            <p:nvPr/>
          </p:nvSpPr>
          <p:spPr bwMode="gray">
            <a:xfrm rot="3925970">
              <a:off x="4409" y="2864"/>
              <a:ext cx="1038"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000" b="1" dirty="0" smtClean="0">
                  <a:solidFill>
                    <a:schemeClr val="tx2"/>
                  </a:solidFill>
                </a:rPr>
                <a:t>Ds </a:t>
              </a:r>
              <a:r>
                <a:rPr lang="en-US" sz="2000" b="1" dirty="0" err="1" smtClean="0">
                  <a:solidFill>
                    <a:schemeClr val="tx2"/>
                  </a:solidFill>
                </a:rPr>
                <a:t>tham</a:t>
              </a:r>
              <a:r>
                <a:rPr lang="en-US" sz="2000" b="1" dirty="0" smtClean="0">
                  <a:solidFill>
                    <a:schemeClr val="tx2"/>
                  </a:solidFill>
                </a:rPr>
                <a:t> </a:t>
              </a:r>
              <a:r>
                <a:rPr lang="en-US" sz="2000" b="1" dirty="0" err="1" smtClean="0">
                  <a:solidFill>
                    <a:schemeClr val="tx2"/>
                  </a:solidFill>
                </a:rPr>
                <a:t>dự</a:t>
              </a:r>
              <a:endParaRPr lang="en-US" sz="2000" b="1" dirty="0">
                <a:solidFill>
                  <a:schemeClr val="tx2"/>
                </a:solidFill>
              </a:endParaRPr>
            </a:p>
          </p:txBody>
        </p:sp>
        <p:sp>
          <p:nvSpPr>
            <p:cNvPr id="78932" name="Text Box 84"/>
            <p:cNvSpPr txBox="1">
              <a:spLocks noChangeArrowheads="1"/>
            </p:cNvSpPr>
            <p:nvPr/>
          </p:nvSpPr>
          <p:spPr bwMode="gray">
            <a:xfrm rot="3925970">
              <a:off x="4593" y="2679"/>
              <a:ext cx="1087" cy="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1400" b="1" dirty="0" err="1" smtClean="0">
                  <a:solidFill>
                    <a:schemeClr val="tx2"/>
                  </a:solidFill>
                </a:rPr>
                <a:t>Thiết</a:t>
              </a:r>
              <a:r>
                <a:rPr lang="en-US" sz="1400" b="1" dirty="0" smtClean="0">
                  <a:solidFill>
                    <a:schemeClr val="tx2"/>
                  </a:solidFill>
                </a:rPr>
                <a:t> </a:t>
              </a:r>
              <a:r>
                <a:rPr lang="en-US" sz="1400" b="1" dirty="0" err="1" smtClean="0">
                  <a:solidFill>
                    <a:schemeClr val="tx2"/>
                  </a:solidFill>
                </a:rPr>
                <a:t>kế</a:t>
              </a:r>
              <a:r>
                <a:rPr lang="en-US" sz="1400" b="1" dirty="0" smtClean="0">
                  <a:solidFill>
                    <a:schemeClr val="tx2"/>
                  </a:solidFill>
                </a:rPr>
                <a:t> </a:t>
              </a:r>
              <a:r>
                <a:rPr lang="en-US" sz="1400" b="1" dirty="0" err="1" smtClean="0">
                  <a:solidFill>
                    <a:schemeClr val="tx2"/>
                  </a:solidFill>
                </a:rPr>
                <a:t>Trang</a:t>
              </a:r>
              <a:r>
                <a:rPr lang="en-US" sz="1400" b="1" dirty="0" smtClean="0">
                  <a:solidFill>
                    <a:schemeClr val="tx2"/>
                  </a:solidFill>
                </a:rPr>
                <a:t> </a:t>
              </a:r>
              <a:r>
                <a:rPr lang="en-US" sz="1400" b="1" dirty="0" err="1" smtClean="0">
                  <a:solidFill>
                    <a:schemeClr val="tx2"/>
                  </a:solidFill>
                </a:rPr>
                <a:t>trí</a:t>
              </a:r>
              <a:endParaRPr lang="en-US" sz="1400" b="1" dirty="0">
                <a:solidFill>
                  <a:schemeClr val="tx2"/>
                </a:solidFill>
              </a:endParaRPr>
            </a:p>
          </p:txBody>
        </p:sp>
      </p:grpSp>
      <p:sp>
        <p:nvSpPr>
          <p:cNvPr id="78933" name="Text Box 85"/>
          <p:cNvSpPr txBox="1">
            <a:spLocks noChangeArrowheads="1"/>
          </p:cNvSpPr>
          <p:nvPr/>
        </p:nvSpPr>
        <p:spPr bwMode="auto">
          <a:xfrm>
            <a:off x="746125" y="1795463"/>
            <a:ext cx="78418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400" b="1" dirty="0">
                <a:latin typeface="Verdana" pitchFamily="34" charset="0"/>
              </a:rPr>
              <a:t>30/8</a:t>
            </a:r>
            <a:endParaRPr lang="en-US" sz="2400" b="1" dirty="0">
              <a:latin typeface="Verdana" pitchFamily="34" charset="0"/>
            </a:endParaRPr>
          </a:p>
        </p:txBody>
      </p:sp>
      <p:sp>
        <p:nvSpPr>
          <p:cNvPr id="78934" name="Text Box 86"/>
          <p:cNvSpPr txBox="1">
            <a:spLocks noChangeArrowheads="1"/>
          </p:cNvSpPr>
          <p:nvPr/>
        </p:nvSpPr>
        <p:spPr bwMode="auto">
          <a:xfrm>
            <a:off x="2736850" y="1795463"/>
            <a:ext cx="78418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400" b="1" dirty="0">
                <a:latin typeface="Verdana" pitchFamily="34" charset="0"/>
              </a:rPr>
              <a:t>30/9</a:t>
            </a:r>
            <a:endParaRPr lang="en-US" sz="2400" b="1" dirty="0">
              <a:latin typeface="Verdana" pitchFamily="34" charset="0"/>
            </a:endParaRPr>
          </a:p>
        </p:txBody>
      </p:sp>
      <p:sp>
        <p:nvSpPr>
          <p:cNvPr id="78935" name="Text Box 87"/>
          <p:cNvSpPr txBox="1">
            <a:spLocks noChangeArrowheads="1"/>
          </p:cNvSpPr>
          <p:nvPr/>
        </p:nvSpPr>
        <p:spPr bwMode="auto">
          <a:xfrm>
            <a:off x="4718050" y="1795463"/>
            <a:ext cx="9557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400" b="1" dirty="0">
                <a:latin typeface="Verdana" pitchFamily="34" charset="0"/>
              </a:rPr>
              <a:t>30/10</a:t>
            </a:r>
            <a:endParaRPr lang="en-US" sz="2400" b="1" dirty="0">
              <a:latin typeface="Verdana" pitchFamily="34" charset="0"/>
            </a:endParaRPr>
          </a:p>
        </p:txBody>
      </p:sp>
      <p:sp>
        <p:nvSpPr>
          <p:cNvPr id="78936" name="Text Box 88"/>
          <p:cNvSpPr txBox="1">
            <a:spLocks noChangeArrowheads="1"/>
          </p:cNvSpPr>
          <p:nvPr/>
        </p:nvSpPr>
        <p:spPr bwMode="auto">
          <a:xfrm>
            <a:off x="6705600" y="1752600"/>
            <a:ext cx="9387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0" hangingPunct="0"/>
            <a:r>
              <a:rPr lang="en-US" sz="2400" b="1" dirty="0" smtClean="0">
                <a:latin typeface="Verdana" pitchFamily="34" charset="0"/>
              </a:rPr>
              <a:t>30/11</a:t>
            </a:r>
            <a:endParaRPr lang="en-US" sz="2400" b="1" dirty="0">
              <a:latin typeface="Verdana" pitchFamily="34" charset="0"/>
            </a:endParaRPr>
          </a:p>
        </p:txBody>
      </p:sp>
      <p:cxnSp>
        <p:nvCxnSpPr>
          <p:cNvPr id="78937" name="AutoShape 89"/>
          <p:cNvCxnSpPr>
            <a:cxnSpLocks noChangeShapeType="1"/>
            <a:stCxn id="78933" idx="3"/>
            <a:endCxn id="78934" idx="1"/>
          </p:cNvCxnSpPr>
          <p:nvPr/>
        </p:nvCxnSpPr>
        <p:spPr bwMode="auto">
          <a:xfrm>
            <a:off x="1530314" y="2026296"/>
            <a:ext cx="1206536" cy="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8938" name="AutoShape 90"/>
          <p:cNvCxnSpPr>
            <a:cxnSpLocks noChangeShapeType="1"/>
            <a:stCxn id="78934" idx="3"/>
            <a:endCxn id="78935" idx="1"/>
          </p:cNvCxnSpPr>
          <p:nvPr/>
        </p:nvCxnSpPr>
        <p:spPr bwMode="auto">
          <a:xfrm>
            <a:off x="3521039" y="2026296"/>
            <a:ext cx="1197011" cy="0"/>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8939" name="AutoShape 91"/>
          <p:cNvCxnSpPr>
            <a:cxnSpLocks noChangeShapeType="1"/>
            <a:stCxn id="78935" idx="3"/>
            <a:endCxn id="78936" idx="1"/>
          </p:cNvCxnSpPr>
          <p:nvPr/>
        </p:nvCxnSpPr>
        <p:spPr bwMode="auto">
          <a:xfrm flipV="1">
            <a:off x="5673761" y="1983433"/>
            <a:ext cx="1031839" cy="42863"/>
          </a:xfrm>
          <a:prstGeom prst="straightConnector1">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en-US" dirty="0" smtClean="0"/>
              <a:t>TIẾN TRÌNH HỘI NGHỊ ICSS2018</a:t>
            </a:r>
            <a:endParaRPr lang="en-US" dirty="0"/>
          </a:p>
        </p:txBody>
      </p:sp>
      <p:sp>
        <p:nvSpPr>
          <p:cNvPr id="79875" name="AutoShape 3"/>
          <p:cNvSpPr>
            <a:spLocks noChangeArrowheads="1"/>
          </p:cNvSpPr>
          <p:nvPr/>
        </p:nvSpPr>
        <p:spPr bwMode="gray">
          <a:xfrm>
            <a:off x="5562600" y="3351939"/>
            <a:ext cx="2819400" cy="1754326"/>
          </a:xfrm>
          <a:prstGeom prst="chevron">
            <a:avLst>
              <a:gd name="adj" fmla="val 16468"/>
            </a:avLst>
          </a:prstGeom>
          <a:solidFill>
            <a:schemeClr val="accent2"/>
          </a:soli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r>
              <a:rPr lang="en-US" b="1" dirty="0" err="1" smtClean="0">
                <a:solidFill>
                  <a:srgbClr val="000134"/>
                </a:solidFill>
              </a:rPr>
              <a:t>Báo</a:t>
            </a:r>
            <a:r>
              <a:rPr lang="en-US" b="1" dirty="0" smtClean="0">
                <a:solidFill>
                  <a:srgbClr val="000134"/>
                </a:solidFill>
              </a:rPr>
              <a:t> </a:t>
            </a:r>
            <a:r>
              <a:rPr lang="en-US" b="1" dirty="0" err="1" smtClean="0">
                <a:solidFill>
                  <a:srgbClr val="000134"/>
                </a:solidFill>
              </a:rPr>
              <a:t>cáo</a:t>
            </a:r>
            <a:r>
              <a:rPr lang="en-US" b="1" dirty="0" smtClean="0">
                <a:solidFill>
                  <a:srgbClr val="000134"/>
                </a:solidFill>
              </a:rPr>
              <a:t> </a:t>
            </a:r>
            <a:r>
              <a:rPr lang="en-US" b="1" dirty="0" err="1" smtClean="0">
                <a:solidFill>
                  <a:srgbClr val="000134"/>
                </a:solidFill>
              </a:rPr>
              <a:t>của</a:t>
            </a:r>
            <a:r>
              <a:rPr lang="en-US" b="1" dirty="0" smtClean="0">
                <a:solidFill>
                  <a:srgbClr val="000134"/>
                </a:solidFill>
              </a:rPr>
              <a:t> </a:t>
            </a:r>
          </a:p>
          <a:p>
            <a:r>
              <a:rPr lang="en-US" b="1" dirty="0" err="1" smtClean="0">
                <a:solidFill>
                  <a:srgbClr val="000134"/>
                </a:solidFill>
              </a:rPr>
              <a:t>Hiệu</a:t>
            </a:r>
            <a:r>
              <a:rPr lang="en-US" b="1" dirty="0" smtClean="0">
                <a:solidFill>
                  <a:srgbClr val="000134"/>
                </a:solidFill>
              </a:rPr>
              <a:t> </a:t>
            </a:r>
            <a:r>
              <a:rPr lang="en-US" b="1" dirty="0" err="1" smtClean="0">
                <a:solidFill>
                  <a:srgbClr val="000134"/>
                </a:solidFill>
              </a:rPr>
              <a:t>trưởng</a:t>
            </a:r>
            <a:endParaRPr lang="en-US" b="1" dirty="0" smtClean="0">
              <a:solidFill>
                <a:srgbClr val="000134"/>
              </a:solidFill>
            </a:endParaRPr>
          </a:p>
          <a:p>
            <a:r>
              <a:rPr lang="en-US" b="1" dirty="0" err="1" smtClean="0">
                <a:solidFill>
                  <a:srgbClr val="000134"/>
                </a:solidFill>
              </a:rPr>
              <a:t>Thảo</a:t>
            </a:r>
            <a:r>
              <a:rPr lang="en-US" b="1" dirty="0" smtClean="0">
                <a:solidFill>
                  <a:srgbClr val="000134"/>
                </a:solidFill>
              </a:rPr>
              <a:t> </a:t>
            </a:r>
            <a:r>
              <a:rPr lang="en-US" b="1" dirty="0" err="1" smtClean="0">
                <a:solidFill>
                  <a:srgbClr val="000134"/>
                </a:solidFill>
              </a:rPr>
              <a:t>luận</a:t>
            </a:r>
            <a:endParaRPr lang="en-US" b="1" dirty="0" smtClean="0">
              <a:solidFill>
                <a:srgbClr val="000134"/>
              </a:solidFill>
            </a:endParaRPr>
          </a:p>
          <a:p>
            <a:r>
              <a:rPr lang="en-US" b="1" dirty="0" err="1" smtClean="0">
                <a:solidFill>
                  <a:srgbClr val="000134"/>
                </a:solidFill>
              </a:rPr>
              <a:t>Tổng</a:t>
            </a:r>
            <a:r>
              <a:rPr lang="en-US" b="1" dirty="0" smtClean="0">
                <a:solidFill>
                  <a:srgbClr val="000134"/>
                </a:solidFill>
              </a:rPr>
              <a:t> </a:t>
            </a:r>
            <a:r>
              <a:rPr lang="en-US" b="1" dirty="0" err="1" smtClean="0">
                <a:solidFill>
                  <a:srgbClr val="000134"/>
                </a:solidFill>
              </a:rPr>
              <a:t>kết</a:t>
            </a:r>
            <a:endParaRPr lang="en-US" b="1" dirty="0" smtClean="0">
              <a:solidFill>
                <a:srgbClr val="000134"/>
              </a:solidFill>
            </a:endParaRPr>
          </a:p>
          <a:p>
            <a:r>
              <a:rPr lang="en-US" b="1" dirty="0" smtClean="0">
                <a:solidFill>
                  <a:srgbClr val="000134"/>
                </a:solidFill>
              </a:rPr>
              <a:t>GALA (VIP)</a:t>
            </a:r>
          </a:p>
          <a:p>
            <a:endParaRPr lang="vi-VN" dirty="0"/>
          </a:p>
        </p:txBody>
      </p:sp>
      <p:sp>
        <p:nvSpPr>
          <p:cNvPr id="79876" name="AutoShape 4"/>
          <p:cNvSpPr>
            <a:spLocks noChangeArrowheads="1"/>
          </p:cNvSpPr>
          <p:nvPr/>
        </p:nvSpPr>
        <p:spPr bwMode="gray">
          <a:xfrm>
            <a:off x="3352800" y="3074941"/>
            <a:ext cx="2819400" cy="2308324"/>
          </a:xfrm>
          <a:prstGeom prst="chevron">
            <a:avLst>
              <a:gd name="adj" fmla="val 17384"/>
            </a:avLst>
          </a:prstGeom>
          <a:solidFill>
            <a:schemeClr val="hlink"/>
          </a:solidFill>
          <a:ln w="38100">
            <a:solidFill>
              <a:schemeClr val="tx2"/>
            </a:solidFill>
            <a:miter lim="800000"/>
            <a:headEnd/>
            <a:tailEnd/>
          </a:ln>
          <a:effectLst>
            <a:outerShdw dist="109250" dir="3267739" algn="ctr" rotWithShape="0">
              <a:srgbClr val="333333">
                <a:alpha val="50000"/>
              </a:srgbClr>
            </a:outerShdw>
          </a:effectLst>
        </p:spPr>
        <p:txBody>
          <a:bodyPr anchor="ctr">
            <a:spAutoFit/>
          </a:bodyPr>
          <a:lstStyle/>
          <a:p>
            <a:r>
              <a:rPr lang="en-US" dirty="0" err="1" smtClean="0">
                <a:solidFill>
                  <a:srgbClr val="000134"/>
                </a:solidFill>
              </a:rPr>
              <a:t>Ăn</a:t>
            </a:r>
            <a:r>
              <a:rPr lang="en-US" dirty="0" smtClean="0">
                <a:solidFill>
                  <a:srgbClr val="000134"/>
                </a:solidFill>
              </a:rPr>
              <a:t> </a:t>
            </a:r>
            <a:r>
              <a:rPr lang="en-US" dirty="0" err="1" smtClean="0">
                <a:solidFill>
                  <a:srgbClr val="000134"/>
                </a:solidFill>
              </a:rPr>
              <a:t>trưa</a:t>
            </a:r>
            <a:endParaRPr lang="en-US" dirty="0" smtClean="0">
              <a:solidFill>
                <a:srgbClr val="000134"/>
              </a:solidFill>
            </a:endParaRPr>
          </a:p>
          <a:p>
            <a:r>
              <a:rPr lang="en-US" dirty="0" smtClean="0">
                <a:solidFill>
                  <a:srgbClr val="000134"/>
                </a:solidFill>
              </a:rPr>
              <a:t>Chia 3 </a:t>
            </a:r>
            <a:r>
              <a:rPr lang="en-US" dirty="0" err="1" smtClean="0">
                <a:solidFill>
                  <a:srgbClr val="000134"/>
                </a:solidFill>
              </a:rPr>
              <a:t>nhóm</a:t>
            </a:r>
            <a:r>
              <a:rPr lang="en-US" dirty="0" smtClean="0">
                <a:solidFill>
                  <a:srgbClr val="000134"/>
                </a:solidFill>
              </a:rPr>
              <a:t> </a:t>
            </a:r>
            <a:r>
              <a:rPr lang="en-US" dirty="0" err="1" smtClean="0">
                <a:solidFill>
                  <a:srgbClr val="000134"/>
                </a:solidFill>
              </a:rPr>
              <a:t>tọa</a:t>
            </a:r>
            <a:r>
              <a:rPr lang="en-US" dirty="0" smtClean="0">
                <a:solidFill>
                  <a:srgbClr val="000134"/>
                </a:solidFill>
              </a:rPr>
              <a:t> </a:t>
            </a:r>
            <a:r>
              <a:rPr lang="en-US" dirty="0" err="1" smtClean="0">
                <a:solidFill>
                  <a:srgbClr val="000134"/>
                </a:solidFill>
              </a:rPr>
              <a:t>đàm</a:t>
            </a:r>
            <a:r>
              <a:rPr lang="en-US" dirty="0" smtClean="0">
                <a:solidFill>
                  <a:srgbClr val="000134"/>
                </a:solidFill>
              </a:rPr>
              <a:t>, </a:t>
            </a:r>
            <a:r>
              <a:rPr lang="en-US" dirty="0" err="1" smtClean="0">
                <a:solidFill>
                  <a:srgbClr val="000134"/>
                </a:solidFill>
              </a:rPr>
              <a:t>báo</a:t>
            </a:r>
            <a:r>
              <a:rPr lang="en-US" dirty="0" smtClean="0">
                <a:solidFill>
                  <a:srgbClr val="000134"/>
                </a:solidFill>
              </a:rPr>
              <a:t> </a:t>
            </a:r>
            <a:r>
              <a:rPr lang="en-US" dirty="0" err="1" smtClean="0">
                <a:solidFill>
                  <a:srgbClr val="000134"/>
                </a:solidFill>
              </a:rPr>
              <a:t>cáo</a:t>
            </a:r>
            <a:r>
              <a:rPr lang="en-US" dirty="0" smtClean="0">
                <a:solidFill>
                  <a:srgbClr val="000134"/>
                </a:solidFill>
              </a:rPr>
              <a:t> </a:t>
            </a:r>
            <a:r>
              <a:rPr lang="en-US" dirty="0" err="1" smtClean="0">
                <a:solidFill>
                  <a:srgbClr val="000134"/>
                </a:solidFill>
              </a:rPr>
              <a:t>nhóm</a:t>
            </a:r>
            <a:endParaRPr lang="en-US" dirty="0" smtClean="0">
              <a:solidFill>
                <a:srgbClr val="000134"/>
              </a:solidFill>
            </a:endParaRPr>
          </a:p>
          <a:p>
            <a:r>
              <a:rPr lang="en-US" dirty="0" err="1" smtClean="0">
                <a:solidFill>
                  <a:srgbClr val="000134"/>
                </a:solidFill>
              </a:rPr>
              <a:t>Thảo</a:t>
            </a:r>
            <a:r>
              <a:rPr lang="en-US" dirty="0" smtClean="0">
                <a:solidFill>
                  <a:srgbClr val="000134"/>
                </a:solidFill>
              </a:rPr>
              <a:t> </a:t>
            </a:r>
            <a:r>
              <a:rPr lang="en-US" dirty="0" err="1" smtClean="0">
                <a:solidFill>
                  <a:srgbClr val="000134"/>
                </a:solidFill>
              </a:rPr>
              <a:t>luận</a:t>
            </a:r>
            <a:r>
              <a:rPr lang="en-US" dirty="0" smtClean="0">
                <a:solidFill>
                  <a:srgbClr val="000134"/>
                </a:solidFill>
              </a:rPr>
              <a:t> </a:t>
            </a:r>
            <a:r>
              <a:rPr lang="en-US" dirty="0" err="1" smtClean="0">
                <a:solidFill>
                  <a:srgbClr val="000134"/>
                </a:solidFill>
              </a:rPr>
              <a:t>nhóm</a:t>
            </a:r>
            <a:endParaRPr lang="en-US" dirty="0" smtClean="0">
              <a:solidFill>
                <a:srgbClr val="000134"/>
              </a:solidFill>
            </a:endParaRPr>
          </a:p>
          <a:p>
            <a:r>
              <a:rPr lang="en-US" dirty="0" err="1" smtClean="0">
                <a:solidFill>
                  <a:srgbClr val="000134"/>
                </a:solidFill>
              </a:rPr>
              <a:t>Tóm</a:t>
            </a:r>
            <a:r>
              <a:rPr lang="en-US" dirty="0" smtClean="0">
                <a:solidFill>
                  <a:srgbClr val="000134"/>
                </a:solidFill>
              </a:rPr>
              <a:t> </a:t>
            </a:r>
            <a:r>
              <a:rPr lang="en-US" dirty="0" err="1" smtClean="0">
                <a:solidFill>
                  <a:srgbClr val="000134"/>
                </a:solidFill>
              </a:rPr>
              <a:t>tắt</a:t>
            </a:r>
            <a:r>
              <a:rPr lang="en-US" dirty="0" smtClean="0">
                <a:solidFill>
                  <a:srgbClr val="000134"/>
                </a:solidFill>
              </a:rPr>
              <a:t> </a:t>
            </a:r>
            <a:r>
              <a:rPr lang="en-US" dirty="0" err="1" smtClean="0">
                <a:solidFill>
                  <a:srgbClr val="000134"/>
                </a:solidFill>
              </a:rPr>
              <a:t>kết</a:t>
            </a:r>
            <a:r>
              <a:rPr lang="en-US" dirty="0" smtClean="0">
                <a:solidFill>
                  <a:srgbClr val="000134"/>
                </a:solidFill>
              </a:rPr>
              <a:t> </a:t>
            </a:r>
            <a:r>
              <a:rPr lang="en-US" dirty="0" err="1" smtClean="0">
                <a:solidFill>
                  <a:srgbClr val="000134"/>
                </a:solidFill>
              </a:rPr>
              <a:t>quả</a:t>
            </a:r>
            <a:r>
              <a:rPr lang="en-US" dirty="0" smtClean="0">
                <a:solidFill>
                  <a:srgbClr val="000134"/>
                </a:solidFill>
              </a:rPr>
              <a:t> </a:t>
            </a:r>
            <a:r>
              <a:rPr lang="en-US" dirty="0" err="1" smtClean="0">
                <a:solidFill>
                  <a:srgbClr val="000134"/>
                </a:solidFill>
              </a:rPr>
              <a:t>thảo</a:t>
            </a:r>
            <a:r>
              <a:rPr lang="en-US" dirty="0" smtClean="0">
                <a:solidFill>
                  <a:srgbClr val="000134"/>
                </a:solidFill>
              </a:rPr>
              <a:t> </a:t>
            </a:r>
            <a:r>
              <a:rPr lang="en-US" dirty="0" err="1" smtClean="0">
                <a:solidFill>
                  <a:srgbClr val="000134"/>
                </a:solidFill>
              </a:rPr>
              <a:t>luận</a:t>
            </a:r>
            <a:endParaRPr lang="en-US" dirty="0" smtClean="0">
              <a:solidFill>
                <a:srgbClr val="000134"/>
              </a:solidFill>
            </a:endParaRPr>
          </a:p>
          <a:p>
            <a:endParaRPr lang="vi-VN" dirty="0">
              <a:solidFill>
                <a:srgbClr val="000134"/>
              </a:solidFill>
            </a:endParaRPr>
          </a:p>
        </p:txBody>
      </p:sp>
      <p:sp>
        <p:nvSpPr>
          <p:cNvPr id="79877" name="AutoShape 5"/>
          <p:cNvSpPr>
            <a:spLocks noChangeArrowheads="1"/>
          </p:cNvSpPr>
          <p:nvPr/>
        </p:nvSpPr>
        <p:spPr bwMode="gray">
          <a:xfrm>
            <a:off x="1244600" y="3213440"/>
            <a:ext cx="2641600" cy="2031325"/>
          </a:xfrm>
          <a:prstGeom prst="chevron">
            <a:avLst>
              <a:gd name="adj" fmla="val 17384"/>
            </a:avLst>
          </a:prstGeom>
          <a:solidFill>
            <a:schemeClr val="accent1"/>
          </a:soli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r>
              <a:rPr lang="en-US" b="1" dirty="0" err="1" smtClean="0">
                <a:solidFill>
                  <a:srgbClr val="000134"/>
                </a:solidFill>
              </a:rPr>
              <a:t>Văn</a:t>
            </a:r>
            <a:r>
              <a:rPr lang="en-US" b="1" dirty="0" smtClean="0">
                <a:solidFill>
                  <a:srgbClr val="000134"/>
                </a:solidFill>
              </a:rPr>
              <a:t> </a:t>
            </a:r>
            <a:r>
              <a:rPr lang="en-US" b="1" dirty="0" err="1" smtClean="0">
                <a:solidFill>
                  <a:srgbClr val="000134"/>
                </a:solidFill>
              </a:rPr>
              <a:t>nghệ</a:t>
            </a:r>
            <a:endParaRPr lang="en-US" b="1" dirty="0" smtClean="0">
              <a:solidFill>
                <a:srgbClr val="000134"/>
              </a:solidFill>
            </a:endParaRPr>
          </a:p>
          <a:p>
            <a:r>
              <a:rPr lang="en-US" b="1" dirty="0" err="1" smtClean="0">
                <a:solidFill>
                  <a:srgbClr val="000134"/>
                </a:solidFill>
              </a:rPr>
              <a:t>Chào</a:t>
            </a:r>
            <a:r>
              <a:rPr lang="en-US" b="1" dirty="0" smtClean="0">
                <a:solidFill>
                  <a:srgbClr val="000134"/>
                </a:solidFill>
              </a:rPr>
              <a:t> </a:t>
            </a:r>
            <a:r>
              <a:rPr lang="en-US" b="1" dirty="0" err="1" smtClean="0">
                <a:solidFill>
                  <a:srgbClr val="000134"/>
                </a:solidFill>
              </a:rPr>
              <a:t>mừng</a:t>
            </a:r>
            <a:endParaRPr lang="en-US" b="1" dirty="0" smtClean="0">
              <a:solidFill>
                <a:srgbClr val="000134"/>
              </a:solidFill>
            </a:endParaRPr>
          </a:p>
          <a:p>
            <a:r>
              <a:rPr lang="en-US" b="1" dirty="0" smtClean="0">
                <a:solidFill>
                  <a:srgbClr val="000134"/>
                </a:solidFill>
              </a:rPr>
              <a:t>3 </a:t>
            </a:r>
            <a:r>
              <a:rPr lang="en-US" b="1" dirty="0" err="1" smtClean="0">
                <a:solidFill>
                  <a:srgbClr val="000134"/>
                </a:solidFill>
              </a:rPr>
              <a:t>bài</a:t>
            </a:r>
            <a:r>
              <a:rPr lang="en-US" b="1" dirty="0" smtClean="0">
                <a:solidFill>
                  <a:srgbClr val="000134"/>
                </a:solidFill>
              </a:rPr>
              <a:t> </a:t>
            </a:r>
            <a:r>
              <a:rPr lang="en-US" b="1" dirty="0" err="1" smtClean="0">
                <a:solidFill>
                  <a:srgbClr val="000134"/>
                </a:solidFill>
              </a:rPr>
              <a:t>báo</a:t>
            </a:r>
            <a:r>
              <a:rPr lang="en-US" b="1" dirty="0" smtClean="0">
                <a:solidFill>
                  <a:srgbClr val="000134"/>
                </a:solidFill>
              </a:rPr>
              <a:t> </a:t>
            </a:r>
            <a:r>
              <a:rPr lang="en-US" b="1" dirty="0" err="1" smtClean="0">
                <a:solidFill>
                  <a:srgbClr val="000134"/>
                </a:solidFill>
              </a:rPr>
              <a:t>cáo</a:t>
            </a:r>
            <a:endParaRPr lang="en-US" b="1" dirty="0" smtClean="0">
              <a:solidFill>
                <a:srgbClr val="000134"/>
              </a:solidFill>
            </a:endParaRPr>
          </a:p>
          <a:p>
            <a:r>
              <a:rPr lang="en-US" b="1" dirty="0" err="1" smtClean="0">
                <a:solidFill>
                  <a:srgbClr val="000134"/>
                </a:solidFill>
              </a:rPr>
              <a:t>giải</a:t>
            </a:r>
            <a:r>
              <a:rPr lang="en-US" b="1" dirty="0" smtClean="0">
                <a:solidFill>
                  <a:srgbClr val="000134"/>
                </a:solidFill>
              </a:rPr>
              <a:t> </a:t>
            </a:r>
            <a:r>
              <a:rPr lang="en-US" b="1" dirty="0" err="1" smtClean="0">
                <a:solidFill>
                  <a:srgbClr val="000134"/>
                </a:solidFill>
              </a:rPr>
              <a:t>lao</a:t>
            </a:r>
            <a:endParaRPr lang="en-US" b="1" dirty="0" smtClean="0">
              <a:solidFill>
                <a:srgbClr val="000134"/>
              </a:solidFill>
            </a:endParaRPr>
          </a:p>
          <a:p>
            <a:r>
              <a:rPr lang="en-US" b="1" dirty="0" err="1" smtClean="0">
                <a:solidFill>
                  <a:srgbClr val="000134"/>
                </a:solidFill>
              </a:rPr>
              <a:t>Chụp</a:t>
            </a:r>
            <a:r>
              <a:rPr lang="en-US" b="1" dirty="0" smtClean="0">
                <a:solidFill>
                  <a:srgbClr val="000134"/>
                </a:solidFill>
              </a:rPr>
              <a:t> </a:t>
            </a:r>
            <a:r>
              <a:rPr lang="en-US" b="1" dirty="0" err="1" smtClean="0">
                <a:solidFill>
                  <a:srgbClr val="000134"/>
                </a:solidFill>
              </a:rPr>
              <a:t>hình</a:t>
            </a:r>
            <a:endParaRPr lang="en-US" b="1" dirty="0" smtClean="0">
              <a:solidFill>
                <a:srgbClr val="000134"/>
              </a:solidFill>
            </a:endParaRPr>
          </a:p>
          <a:p>
            <a:r>
              <a:rPr lang="en-US" b="1" dirty="0" smtClean="0">
                <a:solidFill>
                  <a:srgbClr val="000134"/>
                </a:solidFill>
              </a:rPr>
              <a:t>2 </a:t>
            </a:r>
            <a:r>
              <a:rPr lang="en-US" b="1" dirty="0" err="1" smtClean="0">
                <a:solidFill>
                  <a:srgbClr val="000134"/>
                </a:solidFill>
              </a:rPr>
              <a:t>bài</a:t>
            </a:r>
            <a:r>
              <a:rPr lang="en-US" b="1" dirty="0" smtClean="0">
                <a:solidFill>
                  <a:srgbClr val="000134"/>
                </a:solidFill>
              </a:rPr>
              <a:t> </a:t>
            </a:r>
            <a:r>
              <a:rPr lang="en-US" b="1" dirty="0" err="1" smtClean="0">
                <a:solidFill>
                  <a:srgbClr val="000134"/>
                </a:solidFill>
              </a:rPr>
              <a:t>báo</a:t>
            </a:r>
            <a:r>
              <a:rPr lang="en-US" b="1" dirty="0" smtClean="0">
                <a:solidFill>
                  <a:srgbClr val="000134"/>
                </a:solidFill>
              </a:rPr>
              <a:t> </a:t>
            </a:r>
            <a:r>
              <a:rPr lang="en-US" b="1" dirty="0" err="1" smtClean="0">
                <a:solidFill>
                  <a:srgbClr val="000134"/>
                </a:solidFill>
              </a:rPr>
              <a:t>cáo</a:t>
            </a:r>
            <a:endParaRPr lang="en-US" b="1" dirty="0" smtClean="0">
              <a:solidFill>
                <a:srgbClr val="000134"/>
              </a:solidFill>
            </a:endParaRPr>
          </a:p>
          <a:p>
            <a:endParaRPr lang="vi-VN" b="1" dirty="0"/>
          </a:p>
        </p:txBody>
      </p:sp>
      <p:sp>
        <p:nvSpPr>
          <p:cNvPr id="79878" name="AutoShape 6"/>
          <p:cNvSpPr>
            <a:spLocks noChangeArrowheads="1"/>
          </p:cNvSpPr>
          <p:nvPr/>
        </p:nvSpPr>
        <p:spPr bwMode="gray">
          <a:xfrm>
            <a:off x="1397000" y="2057400"/>
            <a:ext cx="1828800" cy="422275"/>
          </a:xfrm>
          <a:prstGeom prst="roundRect">
            <a:avLst>
              <a:gd name="adj" fmla="val 50000"/>
            </a:avLst>
          </a:prstGeom>
          <a:gradFill rotWithShape="1">
            <a:gsLst>
              <a:gs pos="0">
                <a:schemeClr val="accent1">
                  <a:gamma/>
                  <a:shade val="46275"/>
                  <a:invGamma/>
                </a:schemeClr>
              </a:gs>
              <a:gs pos="100000">
                <a:schemeClr val="accent1"/>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eaLnBrk="0" hangingPunct="0"/>
            <a:r>
              <a:rPr lang="en-US" sz="2000" b="1" dirty="0" err="1" smtClean="0">
                <a:solidFill>
                  <a:schemeClr val="tx2"/>
                </a:solidFill>
              </a:rPr>
              <a:t>Phiên</a:t>
            </a:r>
            <a:r>
              <a:rPr lang="en-US" sz="2000" b="1" dirty="0" smtClean="0">
                <a:solidFill>
                  <a:schemeClr val="tx2"/>
                </a:solidFill>
              </a:rPr>
              <a:t> </a:t>
            </a:r>
            <a:r>
              <a:rPr lang="en-US" sz="2000" b="1" dirty="0" err="1" smtClean="0">
                <a:solidFill>
                  <a:schemeClr val="tx2"/>
                </a:solidFill>
              </a:rPr>
              <a:t>toàn</a:t>
            </a:r>
            <a:r>
              <a:rPr lang="en-US" sz="2000" b="1" dirty="0" smtClean="0">
                <a:solidFill>
                  <a:schemeClr val="tx2"/>
                </a:solidFill>
              </a:rPr>
              <a:t> </a:t>
            </a:r>
            <a:r>
              <a:rPr lang="en-US" sz="2000" b="1" dirty="0" err="1" smtClean="0">
                <a:solidFill>
                  <a:schemeClr val="tx2"/>
                </a:solidFill>
              </a:rPr>
              <a:t>thể</a:t>
            </a:r>
            <a:endParaRPr lang="en-US" sz="2000" b="1" dirty="0">
              <a:solidFill>
                <a:schemeClr val="tx2"/>
              </a:solidFill>
            </a:endParaRPr>
          </a:p>
        </p:txBody>
      </p:sp>
      <p:sp>
        <p:nvSpPr>
          <p:cNvPr id="79879" name="AutoShape 7"/>
          <p:cNvSpPr>
            <a:spLocks noChangeArrowheads="1"/>
          </p:cNvSpPr>
          <p:nvPr/>
        </p:nvSpPr>
        <p:spPr bwMode="gray">
          <a:xfrm>
            <a:off x="3690938" y="2057400"/>
            <a:ext cx="1828800" cy="422275"/>
          </a:xfrm>
          <a:prstGeom prst="roundRect">
            <a:avLst>
              <a:gd name="adj" fmla="val 50000"/>
            </a:avLst>
          </a:prstGeom>
          <a:gradFill rotWithShape="1">
            <a:gsLst>
              <a:gs pos="0">
                <a:schemeClr val="hlink">
                  <a:gamma/>
                  <a:shade val="46275"/>
                  <a:invGamma/>
                </a:schemeClr>
              </a:gs>
              <a:gs pos="100000">
                <a:schemeClr val="hlink"/>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endParaRPr lang="en-US" sz="2000" b="1" dirty="0" smtClean="0">
              <a:solidFill>
                <a:schemeClr val="tx2"/>
              </a:solidFill>
            </a:endParaRPr>
          </a:p>
          <a:p>
            <a:r>
              <a:rPr lang="en-US" sz="2000" b="1" dirty="0" err="1" smtClean="0">
                <a:solidFill>
                  <a:schemeClr val="tx2"/>
                </a:solidFill>
              </a:rPr>
              <a:t>Phiên</a:t>
            </a:r>
            <a:r>
              <a:rPr lang="en-US" sz="2000" b="1" dirty="0" smtClean="0">
                <a:solidFill>
                  <a:schemeClr val="tx2"/>
                </a:solidFill>
              </a:rPr>
              <a:t> </a:t>
            </a:r>
            <a:r>
              <a:rPr lang="en-US" sz="2000" b="1" dirty="0" err="1" smtClean="0">
                <a:solidFill>
                  <a:schemeClr val="tx2"/>
                </a:solidFill>
              </a:rPr>
              <a:t>tọa</a:t>
            </a:r>
            <a:r>
              <a:rPr lang="en-US" sz="2000" b="1" dirty="0" smtClean="0">
                <a:solidFill>
                  <a:schemeClr val="tx2"/>
                </a:solidFill>
              </a:rPr>
              <a:t> </a:t>
            </a:r>
            <a:r>
              <a:rPr lang="en-US" sz="2000" b="1" dirty="0" err="1" smtClean="0">
                <a:solidFill>
                  <a:schemeClr val="tx2"/>
                </a:solidFill>
              </a:rPr>
              <a:t>đàm</a:t>
            </a:r>
            <a:endParaRPr lang="en-US" sz="2000" b="1" dirty="0" smtClean="0">
              <a:solidFill>
                <a:schemeClr val="tx2"/>
              </a:solidFill>
            </a:endParaRPr>
          </a:p>
          <a:p>
            <a:endParaRPr lang="en-US" sz="2000" b="1" dirty="0">
              <a:solidFill>
                <a:schemeClr val="tx2"/>
              </a:solidFill>
            </a:endParaRPr>
          </a:p>
        </p:txBody>
      </p:sp>
      <p:sp>
        <p:nvSpPr>
          <p:cNvPr id="79880" name="AutoShape 8"/>
          <p:cNvSpPr>
            <a:spLocks noChangeArrowheads="1"/>
          </p:cNvSpPr>
          <p:nvPr/>
        </p:nvSpPr>
        <p:spPr bwMode="gray">
          <a:xfrm>
            <a:off x="5943600" y="2057400"/>
            <a:ext cx="1828800" cy="422275"/>
          </a:xfrm>
          <a:prstGeom prst="roundRect">
            <a:avLst>
              <a:gd name="adj" fmla="val 50000"/>
            </a:avLst>
          </a:prstGeom>
          <a:gradFill rotWithShape="1">
            <a:gsLst>
              <a:gs pos="0">
                <a:schemeClr val="accent2">
                  <a:gamma/>
                  <a:shade val="46275"/>
                  <a:invGamma/>
                </a:schemeClr>
              </a:gs>
              <a:gs pos="100000">
                <a:schemeClr val="accent2"/>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endParaRPr lang="en-US" sz="2000" b="1" dirty="0" smtClean="0">
              <a:solidFill>
                <a:schemeClr val="tx2"/>
              </a:solidFill>
            </a:endParaRPr>
          </a:p>
          <a:p>
            <a:r>
              <a:rPr lang="en-US" sz="2000" b="1" dirty="0" err="1" smtClean="0">
                <a:solidFill>
                  <a:schemeClr val="tx2"/>
                </a:solidFill>
              </a:rPr>
              <a:t>Phiên</a:t>
            </a:r>
            <a:r>
              <a:rPr lang="en-US" sz="2000" b="1" dirty="0" smtClean="0">
                <a:solidFill>
                  <a:schemeClr val="tx2"/>
                </a:solidFill>
              </a:rPr>
              <a:t> </a:t>
            </a:r>
            <a:r>
              <a:rPr lang="en-US" sz="2000" b="1" dirty="0" err="1" smtClean="0">
                <a:solidFill>
                  <a:schemeClr val="tx2"/>
                </a:solidFill>
              </a:rPr>
              <a:t>toàn</a:t>
            </a:r>
            <a:r>
              <a:rPr lang="en-US" sz="2000" b="1" dirty="0" smtClean="0">
                <a:solidFill>
                  <a:schemeClr val="tx2"/>
                </a:solidFill>
              </a:rPr>
              <a:t> </a:t>
            </a:r>
            <a:r>
              <a:rPr lang="en-US" sz="2000" b="1" dirty="0" err="1" smtClean="0">
                <a:solidFill>
                  <a:schemeClr val="tx2"/>
                </a:solidFill>
              </a:rPr>
              <a:t>thể</a:t>
            </a:r>
            <a:r>
              <a:rPr lang="en-US" sz="2000" b="1" dirty="0" smtClean="0">
                <a:solidFill>
                  <a:schemeClr val="tx2"/>
                </a:solidFill>
              </a:rPr>
              <a:t> </a:t>
            </a:r>
          </a:p>
          <a:p>
            <a:endParaRPr lang="en-US" sz="2000" b="1" dirty="0">
              <a:solidFill>
                <a:schemeClr val="tx2"/>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sz="3600" dirty="0" err="1" smtClean="0"/>
              <a:t>Dịch</a:t>
            </a:r>
            <a:r>
              <a:rPr lang="en-US" sz="3600" dirty="0" smtClean="0"/>
              <a:t> </a:t>
            </a:r>
            <a:r>
              <a:rPr lang="en-US" sz="3600" dirty="0" err="1" smtClean="0"/>
              <a:t>vụ</a:t>
            </a:r>
            <a:r>
              <a:rPr lang="en-US" sz="3600" dirty="0" smtClean="0"/>
              <a:t> </a:t>
            </a:r>
            <a:r>
              <a:rPr lang="en-US" sz="3600" dirty="0" err="1" smtClean="0"/>
              <a:t>phụ</a:t>
            </a:r>
            <a:r>
              <a:rPr lang="en-US" sz="3600" dirty="0" smtClean="0"/>
              <a:t> </a:t>
            </a:r>
            <a:r>
              <a:rPr lang="en-US" sz="3600" dirty="0" err="1" smtClean="0"/>
              <a:t>thêm</a:t>
            </a:r>
            <a:r>
              <a:rPr lang="en-US" sz="3600" dirty="0" smtClean="0"/>
              <a:t> </a:t>
            </a:r>
            <a:r>
              <a:rPr lang="en-US" sz="3600" dirty="0" err="1" smtClean="0"/>
              <a:t>sau</a:t>
            </a:r>
            <a:r>
              <a:rPr lang="en-US" sz="3600" dirty="0" smtClean="0"/>
              <a:t> ICSS </a:t>
            </a:r>
            <a:br>
              <a:rPr lang="en-US" sz="3600" dirty="0" smtClean="0"/>
            </a:br>
            <a:r>
              <a:rPr lang="en-US" sz="3600" dirty="0" smtClean="0"/>
              <a:t>TOUR DU LỊCH </a:t>
            </a:r>
            <a:endParaRPr lang="en-US" sz="2000" dirty="0"/>
          </a:p>
        </p:txBody>
      </p:sp>
      <p:sp>
        <p:nvSpPr>
          <p:cNvPr id="90159" name="AutoShape 47"/>
          <p:cNvSpPr>
            <a:spLocks noChangeArrowheads="1"/>
          </p:cNvSpPr>
          <p:nvPr/>
        </p:nvSpPr>
        <p:spPr bwMode="gray">
          <a:xfrm>
            <a:off x="1092200" y="2095500"/>
            <a:ext cx="2163763" cy="2857500"/>
          </a:xfrm>
          <a:prstGeom prst="roundRect">
            <a:avLst>
              <a:gd name="adj" fmla="val 17509"/>
            </a:avLst>
          </a:prstGeom>
          <a:gradFill rotWithShape="1">
            <a:gsLst>
              <a:gs pos="0">
                <a:srgbClr val="4E91D4"/>
              </a:gs>
              <a:gs pos="100000">
                <a:srgbClr val="3477A4"/>
              </a:gs>
            </a:gsLst>
            <a:lin ang="2700000" scaled="1"/>
          </a:gradFill>
          <a:ln>
            <a:noFill/>
          </a:ln>
          <a:effectLst>
            <a:prstShdw prst="shdw12">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vi-VN"/>
          </a:p>
        </p:txBody>
      </p:sp>
      <p:sp>
        <p:nvSpPr>
          <p:cNvPr id="90160" name="AutoShape 48"/>
          <p:cNvSpPr>
            <a:spLocks noChangeArrowheads="1"/>
          </p:cNvSpPr>
          <p:nvPr/>
        </p:nvSpPr>
        <p:spPr bwMode="gray">
          <a:xfrm>
            <a:off x="1125538" y="2103438"/>
            <a:ext cx="2098675" cy="2803525"/>
          </a:xfrm>
          <a:prstGeom prst="roundRect">
            <a:avLst>
              <a:gd name="adj" fmla="val 16667"/>
            </a:avLst>
          </a:prstGeom>
          <a:solidFill>
            <a:srgbClr val="3CA1E6"/>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61" name="AutoShape 49"/>
          <p:cNvSpPr>
            <a:spLocks noChangeArrowheads="1"/>
          </p:cNvSpPr>
          <p:nvPr/>
        </p:nvSpPr>
        <p:spPr bwMode="gray">
          <a:xfrm>
            <a:off x="1143000" y="4167188"/>
            <a:ext cx="2070100" cy="709612"/>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62" name="AutoShape 50"/>
          <p:cNvSpPr>
            <a:spLocks noChangeArrowheads="1"/>
          </p:cNvSpPr>
          <p:nvPr/>
        </p:nvSpPr>
        <p:spPr bwMode="gray">
          <a:xfrm>
            <a:off x="1143000" y="2125663"/>
            <a:ext cx="2070100"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90163" name="Group 51"/>
          <p:cNvGrpSpPr>
            <a:grpSpLocks/>
          </p:cNvGrpSpPr>
          <p:nvPr/>
        </p:nvGrpSpPr>
        <p:grpSpPr bwMode="auto">
          <a:xfrm>
            <a:off x="1836738" y="1787525"/>
            <a:ext cx="642937" cy="642938"/>
            <a:chOff x="1289" y="582"/>
            <a:chExt cx="668" cy="668"/>
          </a:xfrm>
        </p:grpSpPr>
        <p:sp>
          <p:nvSpPr>
            <p:cNvPr id="90164" name="Oval 52"/>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90165" name="Oval 53"/>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66" name="Oval 54"/>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67" name="Oval 55"/>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68" name="Oval 56"/>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grpSp>
      <p:sp>
        <p:nvSpPr>
          <p:cNvPr id="90169" name="Text Box 57"/>
          <p:cNvSpPr txBox="1">
            <a:spLocks noChangeArrowheads="1"/>
          </p:cNvSpPr>
          <p:nvPr/>
        </p:nvSpPr>
        <p:spPr bwMode="gray">
          <a:xfrm>
            <a:off x="1974850" y="18796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a:solidFill>
                  <a:srgbClr val="000000"/>
                </a:solidFill>
              </a:rPr>
              <a:t>1</a:t>
            </a:r>
          </a:p>
        </p:txBody>
      </p:sp>
      <p:sp>
        <p:nvSpPr>
          <p:cNvPr id="90170" name="Text Box 58"/>
          <p:cNvSpPr txBox="1">
            <a:spLocks noChangeArrowheads="1"/>
          </p:cNvSpPr>
          <p:nvPr/>
        </p:nvSpPr>
        <p:spPr bwMode="gray">
          <a:xfrm>
            <a:off x="1168400" y="2549525"/>
            <a:ext cx="2057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vi-VN" sz="1400" b="1" dirty="0">
                <a:solidFill>
                  <a:srgbClr val="000134"/>
                </a:solidFill>
              </a:rPr>
              <a:t>SÀI GÒN – VŨNG TÀU</a:t>
            </a:r>
            <a:endParaRPr lang="vi-VN" sz="1400" dirty="0">
              <a:solidFill>
                <a:srgbClr val="000134"/>
              </a:solidFill>
            </a:endParaRPr>
          </a:p>
          <a:p>
            <a:r>
              <a:rPr lang="fr-FR" sz="1400" b="1" dirty="0"/>
              <a:t> </a:t>
            </a:r>
            <a:endParaRPr lang="vi-VN" sz="1400" dirty="0"/>
          </a:p>
          <a:p>
            <a:endParaRPr lang="vi-VN" sz="1400" dirty="0"/>
          </a:p>
        </p:txBody>
      </p:sp>
      <p:sp>
        <p:nvSpPr>
          <p:cNvPr id="90171" name="AutoShape 59"/>
          <p:cNvSpPr>
            <a:spLocks noChangeArrowheads="1"/>
          </p:cNvSpPr>
          <p:nvPr/>
        </p:nvSpPr>
        <p:spPr bwMode="gray">
          <a:xfrm>
            <a:off x="5816600" y="2095500"/>
            <a:ext cx="2163763" cy="2857500"/>
          </a:xfrm>
          <a:prstGeom prst="roundRect">
            <a:avLst>
              <a:gd name="adj" fmla="val 17509"/>
            </a:avLst>
          </a:prstGeom>
          <a:gradFill rotWithShape="1">
            <a:gsLst>
              <a:gs pos="0">
                <a:srgbClr val="B59F43"/>
              </a:gs>
              <a:gs pos="100000">
                <a:srgbClr val="8F8849"/>
              </a:gs>
            </a:gsLst>
            <a:lin ang="2700000" scaled="1"/>
          </a:gradFill>
          <a:ln>
            <a:noFill/>
          </a:ln>
          <a:effectLst>
            <a:prstShdw prst="shdw11">
              <a:srgbClr val="000000">
                <a:alpha val="50000"/>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vi-VN"/>
          </a:p>
        </p:txBody>
      </p:sp>
      <p:sp>
        <p:nvSpPr>
          <p:cNvPr id="90172" name="AutoShape 60"/>
          <p:cNvSpPr>
            <a:spLocks noChangeArrowheads="1"/>
          </p:cNvSpPr>
          <p:nvPr/>
        </p:nvSpPr>
        <p:spPr bwMode="gray">
          <a:xfrm>
            <a:off x="5849938" y="2103438"/>
            <a:ext cx="2098675" cy="2803525"/>
          </a:xfrm>
          <a:prstGeom prst="roundRect">
            <a:avLst>
              <a:gd name="adj" fmla="val 16667"/>
            </a:avLst>
          </a:prstGeom>
          <a:solidFill>
            <a:srgbClr val="E9E065"/>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73" name="AutoShape 61"/>
          <p:cNvSpPr>
            <a:spLocks noChangeArrowheads="1"/>
          </p:cNvSpPr>
          <p:nvPr/>
        </p:nvSpPr>
        <p:spPr bwMode="gray">
          <a:xfrm>
            <a:off x="5867400" y="4167188"/>
            <a:ext cx="2070100" cy="709612"/>
          </a:xfrm>
          <a:prstGeom prst="roundRect">
            <a:avLst>
              <a:gd name="adj" fmla="val 50000"/>
            </a:avLst>
          </a:prstGeom>
          <a:gradFill rotWithShape="1">
            <a:gsLst>
              <a:gs pos="0">
                <a:srgbClr val="E9E065"/>
              </a:gs>
              <a:gs pos="100000">
                <a:srgbClr val="E9E065">
                  <a:gamma/>
                  <a:tint val="57647"/>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74" name="AutoShape 62"/>
          <p:cNvSpPr>
            <a:spLocks noChangeArrowheads="1"/>
          </p:cNvSpPr>
          <p:nvPr/>
        </p:nvSpPr>
        <p:spPr bwMode="gray">
          <a:xfrm>
            <a:off x="5867400" y="2125663"/>
            <a:ext cx="2070100" cy="708025"/>
          </a:xfrm>
          <a:prstGeom prst="roundRect">
            <a:avLst>
              <a:gd name="adj" fmla="val 50000"/>
            </a:avLst>
          </a:prstGeom>
          <a:gradFill rotWithShape="1">
            <a:gsLst>
              <a:gs pos="0">
                <a:srgbClr val="E9E065">
                  <a:gamma/>
                  <a:tint val="33333"/>
                  <a:invGamma/>
                </a:srgbClr>
              </a:gs>
              <a:gs pos="100000">
                <a:srgbClr val="E9E065"/>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90175" name="Group 63"/>
          <p:cNvGrpSpPr>
            <a:grpSpLocks/>
          </p:cNvGrpSpPr>
          <p:nvPr/>
        </p:nvGrpSpPr>
        <p:grpSpPr bwMode="auto">
          <a:xfrm>
            <a:off x="6561138" y="1787525"/>
            <a:ext cx="642937" cy="642938"/>
            <a:chOff x="1289" y="582"/>
            <a:chExt cx="668" cy="668"/>
          </a:xfrm>
        </p:grpSpPr>
        <p:sp>
          <p:nvSpPr>
            <p:cNvPr id="90176" name="Oval 64"/>
            <p:cNvSpPr>
              <a:spLocks noChangeArrowheads="1"/>
            </p:cNvSpPr>
            <p:nvPr/>
          </p:nvSpPr>
          <p:spPr bwMode="gray">
            <a:xfrm>
              <a:off x="1289" y="582"/>
              <a:ext cx="668" cy="66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90177" name="Oval 65"/>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78" name="Oval 66"/>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79" name="Oval 67"/>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80" name="Oval 68"/>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grpSp>
      <p:sp>
        <p:nvSpPr>
          <p:cNvPr id="90181" name="Text Box 69"/>
          <p:cNvSpPr txBox="1">
            <a:spLocks noChangeArrowheads="1"/>
          </p:cNvSpPr>
          <p:nvPr/>
        </p:nvSpPr>
        <p:spPr bwMode="gray">
          <a:xfrm>
            <a:off x="6699250" y="18796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a:solidFill>
                  <a:srgbClr val="000000"/>
                </a:solidFill>
              </a:rPr>
              <a:t>3</a:t>
            </a:r>
          </a:p>
        </p:txBody>
      </p:sp>
      <p:sp>
        <p:nvSpPr>
          <p:cNvPr id="90182" name="Text Box 70"/>
          <p:cNvSpPr txBox="1">
            <a:spLocks noChangeArrowheads="1"/>
          </p:cNvSpPr>
          <p:nvPr/>
        </p:nvSpPr>
        <p:spPr bwMode="gray">
          <a:xfrm>
            <a:off x="5892800" y="2549525"/>
            <a:ext cx="2057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fr-FR" sz="1400" b="1" u="sng" dirty="0">
                <a:solidFill>
                  <a:srgbClr val="000134"/>
                </a:solidFill>
              </a:rPr>
              <a:t>SÀI GÒN CITY TOUR </a:t>
            </a:r>
            <a:endParaRPr lang="fr-FR" sz="1400" b="1" u="sng" dirty="0" smtClean="0">
              <a:solidFill>
                <a:srgbClr val="000134"/>
              </a:solidFill>
            </a:endParaRPr>
          </a:p>
          <a:p>
            <a:pPr algn="l" eaLnBrk="0" hangingPunct="0"/>
            <a:r>
              <a:rPr lang="fr-FR" sz="1400" b="1" u="sng" dirty="0">
                <a:solidFill>
                  <a:srgbClr val="000134"/>
                </a:solidFill>
              </a:rPr>
              <a:t>CU CHI TUNNEL – </a:t>
            </a:r>
            <a:endParaRPr lang="fr-FR" sz="1400" b="1" u="sng" dirty="0" smtClean="0">
              <a:solidFill>
                <a:srgbClr val="000134"/>
              </a:solidFill>
            </a:endParaRPr>
          </a:p>
          <a:p>
            <a:pPr algn="l" eaLnBrk="0" hangingPunct="0"/>
            <a:endParaRPr lang="fr-FR" sz="1400" b="1" u="sng" dirty="0">
              <a:solidFill>
                <a:srgbClr val="000134"/>
              </a:solidFill>
            </a:endParaRPr>
          </a:p>
          <a:p>
            <a:pPr algn="l" eaLnBrk="0" hangingPunct="0"/>
            <a:r>
              <a:rPr lang="fr-FR" sz="1400" b="1" u="sng" dirty="0" smtClean="0">
                <a:solidFill>
                  <a:srgbClr val="000134"/>
                </a:solidFill>
              </a:rPr>
              <a:t>SAIGON </a:t>
            </a:r>
            <a:r>
              <a:rPr lang="fr-FR" sz="1400" b="1" u="sng" dirty="0">
                <a:solidFill>
                  <a:srgbClr val="000134"/>
                </a:solidFill>
              </a:rPr>
              <a:t>CITY TOUR </a:t>
            </a:r>
            <a:r>
              <a:rPr lang="en-US" sz="1400" dirty="0" smtClean="0">
                <a:solidFill>
                  <a:srgbClr val="000134"/>
                </a:solidFill>
                <a:latin typeface="Verdana" pitchFamily="34" charset="0"/>
              </a:rPr>
              <a:t>.</a:t>
            </a:r>
            <a:endParaRPr lang="en-US" sz="1400" dirty="0">
              <a:solidFill>
                <a:srgbClr val="000134"/>
              </a:solidFill>
              <a:latin typeface="Verdana" pitchFamily="34" charset="0"/>
            </a:endParaRPr>
          </a:p>
        </p:txBody>
      </p:sp>
      <p:sp>
        <p:nvSpPr>
          <p:cNvPr id="90183" name="AutoShape 71"/>
          <p:cNvSpPr>
            <a:spLocks noChangeArrowheads="1"/>
          </p:cNvSpPr>
          <p:nvPr/>
        </p:nvSpPr>
        <p:spPr bwMode="gray">
          <a:xfrm>
            <a:off x="3454400" y="2095500"/>
            <a:ext cx="2163763" cy="2857500"/>
          </a:xfrm>
          <a:prstGeom prst="roundRect">
            <a:avLst>
              <a:gd name="adj" fmla="val 17509"/>
            </a:avLst>
          </a:prstGeom>
          <a:gradFill rotWithShape="1">
            <a:gsLst>
              <a:gs pos="0">
                <a:srgbClr val="34B034"/>
              </a:gs>
              <a:gs pos="100000">
                <a:srgbClr val="3F8B4A"/>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84" name="AutoShape 72"/>
          <p:cNvSpPr>
            <a:spLocks noChangeArrowheads="1"/>
          </p:cNvSpPr>
          <p:nvPr/>
        </p:nvSpPr>
        <p:spPr bwMode="gray">
          <a:xfrm>
            <a:off x="3487738" y="2103438"/>
            <a:ext cx="2098675" cy="2803525"/>
          </a:xfrm>
          <a:prstGeom prst="roundRect">
            <a:avLst>
              <a:gd name="adj" fmla="val 16667"/>
            </a:avLst>
          </a:prstGeom>
          <a:solidFill>
            <a:srgbClr val="73E77E"/>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85" name="AutoShape 73"/>
          <p:cNvSpPr>
            <a:spLocks noChangeArrowheads="1"/>
          </p:cNvSpPr>
          <p:nvPr/>
        </p:nvSpPr>
        <p:spPr bwMode="gray">
          <a:xfrm>
            <a:off x="3505200" y="4167188"/>
            <a:ext cx="2070100" cy="709612"/>
          </a:xfrm>
          <a:prstGeom prst="roundRect">
            <a:avLst>
              <a:gd name="adj" fmla="val 50000"/>
            </a:avLst>
          </a:prstGeom>
          <a:gradFill rotWithShape="1">
            <a:gsLst>
              <a:gs pos="0">
                <a:srgbClr val="73E77E"/>
              </a:gs>
              <a:gs pos="100000">
                <a:srgbClr val="73E77E">
                  <a:gamma/>
                  <a:tint val="54510"/>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86" name="AutoShape 74"/>
          <p:cNvSpPr>
            <a:spLocks noChangeArrowheads="1"/>
          </p:cNvSpPr>
          <p:nvPr/>
        </p:nvSpPr>
        <p:spPr bwMode="gray">
          <a:xfrm>
            <a:off x="3505200" y="2125663"/>
            <a:ext cx="2070100" cy="708025"/>
          </a:xfrm>
          <a:prstGeom prst="roundRect">
            <a:avLst>
              <a:gd name="adj" fmla="val 50000"/>
            </a:avLst>
          </a:prstGeom>
          <a:gradFill rotWithShape="1">
            <a:gsLst>
              <a:gs pos="0">
                <a:srgbClr val="73E77E">
                  <a:gamma/>
                  <a:tint val="33333"/>
                  <a:invGamma/>
                </a:srgbClr>
              </a:gs>
              <a:gs pos="100000">
                <a:srgbClr val="73E77E"/>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90187" name="Oval 75"/>
          <p:cNvSpPr>
            <a:spLocks noChangeArrowheads="1"/>
          </p:cNvSpPr>
          <p:nvPr/>
        </p:nvSpPr>
        <p:spPr bwMode="gray">
          <a:xfrm>
            <a:off x="4198938" y="1787525"/>
            <a:ext cx="642937" cy="642938"/>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vi-VN"/>
          </a:p>
        </p:txBody>
      </p:sp>
      <p:sp>
        <p:nvSpPr>
          <p:cNvPr id="90188" name="Oval 76"/>
          <p:cNvSpPr>
            <a:spLocks noChangeArrowheads="1"/>
          </p:cNvSpPr>
          <p:nvPr/>
        </p:nvSpPr>
        <p:spPr bwMode="gray">
          <a:xfrm>
            <a:off x="4205288" y="1792288"/>
            <a:ext cx="622300" cy="622300"/>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89" name="Oval 77"/>
          <p:cNvSpPr>
            <a:spLocks noChangeArrowheads="1"/>
          </p:cNvSpPr>
          <p:nvPr/>
        </p:nvSpPr>
        <p:spPr bwMode="gray">
          <a:xfrm>
            <a:off x="4213225" y="1795463"/>
            <a:ext cx="608013" cy="608012"/>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90" name="Oval 78"/>
          <p:cNvSpPr>
            <a:spLocks noChangeArrowheads="1"/>
          </p:cNvSpPr>
          <p:nvPr/>
        </p:nvSpPr>
        <p:spPr bwMode="gray">
          <a:xfrm>
            <a:off x="4219575" y="1801813"/>
            <a:ext cx="577850" cy="566737"/>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91" name="Oval 79"/>
          <p:cNvSpPr>
            <a:spLocks noChangeArrowheads="1"/>
          </p:cNvSpPr>
          <p:nvPr/>
        </p:nvSpPr>
        <p:spPr bwMode="gray">
          <a:xfrm>
            <a:off x="4254500" y="1817688"/>
            <a:ext cx="512763" cy="460375"/>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vi-VN"/>
          </a:p>
        </p:txBody>
      </p:sp>
      <p:sp>
        <p:nvSpPr>
          <p:cNvPr id="90192" name="Text Box 80"/>
          <p:cNvSpPr txBox="1">
            <a:spLocks noChangeArrowheads="1"/>
          </p:cNvSpPr>
          <p:nvPr/>
        </p:nvSpPr>
        <p:spPr bwMode="gray">
          <a:xfrm>
            <a:off x="4337050" y="18796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400">
                <a:solidFill>
                  <a:srgbClr val="000000"/>
                </a:solidFill>
              </a:rPr>
              <a:t>2</a:t>
            </a:r>
          </a:p>
        </p:txBody>
      </p:sp>
      <p:sp>
        <p:nvSpPr>
          <p:cNvPr id="90193" name="Text Box 81"/>
          <p:cNvSpPr txBox="1">
            <a:spLocks noChangeArrowheads="1"/>
          </p:cNvSpPr>
          <p:nvPr/>
        </p:nvSpPr>
        <p:spPr bwMode="gray">
          <a:xfrm>
            <a:off x="3530600" y="2549525"/>
            <a:ext cx="2057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vi-VN" sz="1400" b="1" u="sng" dirty="0">
                <a:solidFill>
                  <a:srgbClr val="000134"/>
                </a:solidFill>
              </a:rPr>
              <a:t>SÀI GÒN – MỸ THO – CẦN THƠ </a:t>
            </a:r>
            <a:endParaRPr lang="en-US" sz="1400" dirty="0">
              <a:solidFill>
                <a:srgbClr val="000134"/>
              </a:solidFill>
              <a:latin typeface="Verdana" pitchFamily="34" charset="0"/>
            </a:endParaRPr>
          </a:p>
        </p:txBody>
      </p:sp>
    </p:spTree>
    <p:extLst>
      <p:ext uri="{BB962C8B-B14F-4D97-AF65-F5344CB8AC3E}">
        <p14:creationId xmlns:p14="http://schemas.microsoft.com/office/powerpoint/2010/main" val="14063554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US" dirty="0" smtClean="0"/>
              <a:t>ĐỀ XUẤT CÁC VIỆC CỦA KHOA, ĐƠN VỊ</a:t>
            </a:r>
            <a:r>
              <a:rPr lang="en-US" dirty="0" smtClean="0"/>
              <a:t> </a:t>
            </a:r>
            <a:endParaRPr lang="en-US" sz="1800" dirty="0"/>
          </a:p>
        </p:txBody>
      </p:sp>
      <p:sp>
        <p:nvSpPr>
          <p:cNvPr id="70659" name="AutoShape 3"/>
          <p:cNvSpPr>
            <a:spLocks noChangeArrowheads="1"/>
          </p:cNvSpPr>
          <p:nvPr/>
        </p:nvSpPr>
        <p:spPr bwMode="gray">
          <a:xfrm>
            <a:off x="3657600" y="4038600"/>
            <a:ext cx="16764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60" name="AutoShape 4"/>
          <p:cNvSpPr>
            <a:spLocks noChangeArrowheads="1"/>
          </p:cNvSpPr>
          <p:nvPr/>
        </p:nvSpPr>
        <p:spPr bwMode="gray">
          <a:xfrm>
            <a:off x="3657600" y="3505200"/>
            <a:ext cx="16764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61" name="AutoShape 5"/>
          <p:cNvSpPr>
            <a:spLocks noChangeArrowheads="1"/>
          </p:cNvSpPr>
          <p:nvPr/>
        </p:nvSpPr>
        <p:spPr bwMode="gray">
          <a:xfrm>
            <a:off x="3657600" y="2971800"/>
            <a:ext cx="16764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62" name="Text Box 6"/>
          <p:cNvSpPr txBox="1">
            <a:spLocks noChangeArrowheads="1"/>
          </p:cNvSpPr>
          <p:nvPr/>
        </p:nvSpPr>
        <p:spPr bwMode="gray">
          <a:xfrm>
            <a:off x="3855088" y="3201988"/>
            <a:ext cx="131318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b="1" dirty="0" smtClean="0">
                <a:solidFill>
                  <a:srgbClr val="000134"/>
                </a:solidFill>
              </a:rPr>
              <a:t>HỘI THẢO</a:t>
            </a:r>
          </a:p>
          <a:p>
            <a:pPr eaLnBrk="0" hangingPunct="0"/>
            <a:endParaRPr lang="en-US" b="1" dirty="0">
              <a:solidFill>
                <a:srgbClr val="000134"/>
              </a:solidFill>
            </a:endParaRPr>
          </a:p>
        </p:txBody>
      </p:sp>
      <p:sp>
        <p:nvSpPr>
          <p:cNvPr id="70663" name="Text Box 7"/>
          <p:cNvSpPr txBox="1">
            <a:spLocks noChangeArrowheads="1"/>
          </p:cNvSpPr>
          <p:nvPr/>
        </p:nvSpPr>
        <p:spPr bwMode="gray">
          <a:xfrm>
            <a:off x="3932028" y="3735388"/>
            <a:ext cx="11592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b="1" dirty="0" smtClean="0">
                <a:solidFill>
                  <a:srgbClr val="000134"/>
                </a:solidFill>
              </a:rPr>
              <a:t>VIẾT BÀI</a:t>
            </a:r>
            <a:endParaRPr lang="en-US" b="1" dirty="0">
              <a:solidFill>
                <a:srgbClr val="000134"/>
              </a:solidFill>
            </a:endParaRPr>
          </a:p>
        </p:txBody>
      </p:sp>
      <p:sp>
        <p:nvSpPr>
          <p:cNvPr id="70664" name="Text Box 8"/>
          <p:cNvSpPr txBox="1">
            <a:spLocks noChangeArrowheads="1"/>
          </p:cNvSpPr>
          <p:nvPr/>
        </p:nvSpPr>
        <p:spPr bwMode="gray">
          <a:xfrm>
            <a:off x="3444399" y="4268788"/>
            <a:ext cx="213455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b="1" dirty="0" smtClean="0">
                <a:solidFill>
                  <a:srgbClr val="000134"/>
                </a:solidFill>
              </a:rPr>
              <a:t>TỔ CHỨC ĐỀ TÀI</a:t>
            </a:r>
            <a:endParaRPr lang="en-US" b="1" dirty="0">
              <a:solidFill>
                <a:srgbClr val="000134"/>
              </a:solidFill>
            </a:endParaRPr>
          </a:p>
        </p:txBody>
      </p:sp>
      <p:sp>
        <p:nvSpPr>
          <p:cNvPr id="70665" name="AutoShape 9"/>
          <p:cNvSpPr>
            <a:spLocks noChangeArrowheads="1"/>
          </p:cNvSpPr>
          <p:nvPr/>
        </p:nvSpPr>
        <p:spPr bwMode="gray">
          <a:xfrm>
            <a:off x="2971800" y="2743200"/>
            <a:ext cx="533400" cy="2057400"/>
          </a:xfrm>
          <a:prstGeom prst="leftArrow">
            <a:avLst>
              <a:gd name="adj1" fmla="val 65583"/>
              <a:gd name="adj2" fmla="val 65181"/>
            </a:avLst>
          </a:prstGeom>
          <a:gradFill rotWithShape="1">
            <a:gsLst>
              <a:gs pos="0">
                <a:schemeClr val="accent2"/>
              </a:gs>
              <a:gs pos="100000">
                <a:schemeClr val="accent2">
                  <a:gamma/>
                  <a:tint val="54510"/>
                  <a:invGamma/>
                  <a:alpha val="12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66" name="AutoShape 10"/>
          <p:cNvSpPr>
            <a:spLocks noChangeArrowheads="1"/>
          </p:cNvSpPr>
          <p:nvPr/>
        </p:nvSpPr>
        <p:spPr bwMode="auto">
          <a:xfrm>
            <a:off x="990600" y="2209800"/>
            <a:ext cx="1828800" cy="3124200"/>
          </a:xfrm>
          <a:prstGeom prst="roundRect">
            <a:avLst>
              <a:gd name="adj" fmla="val 16667"/>
            </a:avLst>
          </a:prstGeom>
          <a:noFill/>
          <a:ln w="38100">
            <a:solidFill>
              <a:schemeClr val="tx2"/>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vi-VN">
              <a:solidFill>
                <a:schemeClr val="tx2"/>
              </a:solidFill>
              <a:latin typeface="Verdana" pitchFamily="34" charset="0"/>
            </a:endParaRPr>
          </a:p>
        </p:txBody>
      </p:sp>
      <p:sp>
        <p:nvSpPr>
          <p:cNvPr id="70667" name="Text Box 11"/>
          <p:cNvSpPr txBox="1">
            <a:spLocks noChangeArrowheads="1"/>
          </p:cNvSpPr>
          <p:nvPr/>
        </p:nvSpPr>
        <p:spPr bwMode="auto">
          <a:xfrm>
            <a:off x="1066800" y="2438400"/>
            <a:ext cx="1676400" cy="2585323"/>
          </a:xfrm>
          <a:prstGeom prst="rect">
            <a:avLst/>
          </a:prstGeom>
          <a:noFill/>
          <a:ln>
            <a:noFill/>
          </a:ln>
          <a:effectLst/>
          <a:extLst>
            <a:ext uri="{909E8E84-426E-40DD-AFC4-6F175D3DCCD1}">
              <a14:hiddenFill xmlns:a14="http://schemas.microsoft.com/office/drawing/2010/main">
                <a:gradFill rotWithShape="1">
                  <a:gsLst>
                    <a:gs pos="0">
                      <a:schemeClr val="tx2"/>
                    </a:gs>
                    <a:gs pos="100000">
                      <a:schemeClr val="tx2">
                        <a:gamma/>
                        <a:tint val="48627"/>
                        <a:invGamma/>
                      </a:schemeClr>
                    </a:gs>
                  </a:gsLst>
                  <a:lin ang="54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b="1" dirty="0" err="1" smtClean="0">
                <a:solidFill>
                  <a:schemeClr val="tx2"/>
                </a:solidFill>
                <a:latin typeface="Verdana" pitchFamily="34" charset="0"/>
              </a:rPr>
              <a:t>Danh</a:t>
            </a:r>
            <a:r>
              <a:rPr lang="en-US" b="1" dirty="0" smtClean="0">
                <a:solidFill>
                  <a:schemeClr val="tx2"/>
                </a:solidFill>
                <a:latin typeface="Verdana" pitchFamily="34" charset="0"/>
              </a:rPr>
              <a:t> </a:t>
            </a:r>
            <a:r>
              <a:rPr lang="en-US" b="1" dirty="0" err="1" smtClean="0">
                <a:solidFill>
                  <a:schemeClr val="tx2"/>
                </a:solidFill>
                <a:latin typeface="Verdana" pitchFamily="34" charset="0"/>
              </a:rPr>
              <a:t>sách</a:t>
            </a:r>
            <a:r>
              <a:rPr lang="en-US" b="1" dirty="0" smtClean="0">
                <a:solidFill>
                  <a:schemeClr val="tx2"/>
                </a:solidFill>
                <a:latin typeface="Verdana" pitchFamily="34" charset="0"/>
              </a:rPr>
              <a:t> </a:t>
            </a:r>
            <a:r>
              <a:rPr lang="en-US" b="1" dirty="0" err="1" smtClean="0">
                <a:solidFill>
                  <a:schemeClr val="tx2"/>
                </a:solidFill>
                <a:latin typeface="Verdana" pitchFamily="34" charset="0"/>
              </a:rPr>
              <a:t>nhà</a:t>
            </a:r>
            <a:r>
              <a:rPr lang="en-US" b="1" dirty="0" smtClean="0">
                <a:solidFill>
                  <a:schemeClr val="tx2"/>
                </a:solidFill>
                <a:latin typeface="Verdana" pitchFamily="34" charset="0"/>
              </a:rPr>
              <a:t> </a:t>
            </a:r>
            <a:r>
              <a:rPr lang="en-US" b="1" dirty="0" err="1" smtClean="0">
                <a:solidFill>
                  <a:schemeClr val="tx2"/>
                </a:solidFill>
                <a:latin typeface="Verdana" pitchFamily="34" charset="0"/>
              </a:rPr>
              <a:t>tài</a:t>
            </a:r>
            <a:r>
              <a:rPr lang="en-US" b="1" dirty="0" smtClean="0">
                <a:solidFill>
                  <a:schemeClr val="tx2"/>
                </a:solidFill>
                <a:latin typeface="Verdana" pitchFamily="34" charset="0"/>
              </a:rPr>
              <a:t> </a:t>
            </a:r>
            <a:r>
              <a:rPr lang="en-US" b="1" dirty="0" err="1" smtClean="0">
                <a:solidFill>
                  <a:schemeClr val="tx2"/>
                </a:solidFill>
                <a:latin typeface="Verdana" pitchFamily="34" charset="0"/>
              </a:rPr>
              <a:t>trợ</a:t>
            </a:r>
            <a:r>
              <a:rPr lang="en-US" b="1" dirty="0" smtClean="0">
                <a:solidFill>
                  <a:schemeClr val="tx2"/>
                </a:solidFill>
                <a:latin typeface="Verdana" pitchFamily="34" charset="0"/>
              </a:rPr>
              <a:t> </a:t>
            </a:r>
          </a:p>
          <a:p>
            <a:pPr eaLnBrk="0" hangingPunct="0"/>
            <a:r>
              <a:rPr lang="en-US" b="1" dirty="0" err="1" smtClean="0">
                <a:solidFill>
                  <a:schemeClr val="tx2"/>
                </a:solidFill>
                <a:latin typeface="Verdana" pitchFamily="34" charset="0"/>
              </a:rPr>
              <a:t>Tham</a:t>
            </a:r>
            <a:r>
              <a:rPr lang="en-US" b="1" dirty="0" smtClean="0">
                <a:solidFill>
                  <a:schemeClr val="tx2"/>
                </a:solidFill>
                <a:latin typeface="Verdana" pitchFamily="34" charset="0"/>
              </a:rPr>
              <a:t> </a:t>
            </a:r>
            <a:r>
              <a:rPr lang="en-US" b="1" dirty="0" err="1" smtClean="0">
                <a:solidFill>
                  <a:schemeClr val="tx2"/>
                </a:solidFill>
                <a:latin typeface="Verdana" pitchFamily="34" charset="0"/>
              </a:rPr>
              <a:t>gia</a:t>
            </a:r>
            <a:r>
              <a:rPr lang="en-US" b="1" dirty="0" smtClean="0">
                <a:solidFill>
                  <a:schemeClr val="tx2"/>
                </a:solidFill>
                <a:latin typeface="Verdana" pitchFamily="34" charset="0"/>
              </a:rPr>
              <a:t> </a:t>
            </a:r>
            <a:r>
              <a:rPr lang="en-US" b="1" dirty="0" err="1" smtClean="0">
                <a:solidFill>
                  <a:schemeClr val="tx2"/>
                </a:solidFill>
                <a:latin typeface="Verdana" pitchFamily="34" charset="0"/>
              </a:rPr>
              <a:t>triển</a:t>
            </a:r>
            <a:r>
              <a:rPr lang="en-US" b="1" dirty="0" smtClean="0">
                <a:solidFill>
                  <a:schemeClr val="tx2"/>
                </a:solidFill>
                <a:latin typeface="Verdana" pitchFamily="34" charset="0"/>
              </a:rPr>
              <a:t> </a:t>
            </a:r>
            <a:r>
              <a:rPr lang="en-US" b="1" dirty="0" err="1" smtClean="0">
                <a:solidFill>
                  <a:schemeClr val="tx2"/>
                </a:solidFill>
                <a:latin typeface="Verdana" pitchFamily="34" charset="0"/>
              </a:rPr>
              <a:t>lãm</a:t>
            </a:r>
            <a:endParaRPr lang="en-US" b="1" dirty="0" smtClean="0">
              <a:solidFill>
                <a:schemeClr val="tx2"/>
              </a:solidFill>
              <a:latin typeface="Verdana" pitchFamily="34" charset="0"/>
            </a:endParaRPr>
          </a:p>
          <a:p>
            <a:pPr marL="285750" indent="-285750" algn="l" eaLnBrk="0" hangingPunct="0">
              <a:buFontTx/>
              <a:buChar char="-"/>
            </a:pPr>
            <a:r>
              <a:rPr lang="en-US" b="1" dirty="0" err="1" smtClean="0">
                <a:solidFill>
                  <a:schemeClr val="tx2"/>
                </a:solidFill>
                <a:latin typeface="Verdana" pitchFamily="34" charset="0"/>
              </a:rPr>
              <a:t>Thư</a:t>
            </a:r>
            <a:r>
              <a:rPr lang="en-US" b="1" dirty="0" smtClean="0">
                <a:solidFill>
                  <a:schemeClr val="tx2"/>
                </a:solidFill>
                <a:latin typeface="Verdana" pitchFamily="34" charset="0"/>
              </a:rPr>
              <a:t> </a:t>
            </a:r>
            <a:r>
              <a:rPr lang="en-US" b="1" dirty="0" err="1" smtClean="0">
                <a:solidFill>
                  <a:schemeClr val="tx2"/>
                </a:solidFill>
                <a:latin typeface="Verdana" pitchFamily="34" charset="0"/>
              </a:rPr>
              <a:t>mời</a:t>
            </a:r>
            <a:endParaRPr lang="en-US" b="1" dirty="0" smtClean="0">
              <a:solidFill>
                <a:schemeClr val="tx2"/>
              </a:solidFill>
              <a:latin typeface="Verdana" pitchFamily="34" charset="0"/>
            </a:endParaRPr>
          </a:p>
          <a:p>
            <a:pPr marL="285750" indent="-285750" algn="l" eaLnBrk="0" hangingPunct="0">
              <a:buFontTx/>
              <a:buChar char="-"/>
            </a:pPr>
            <a:r>
              <a:rPr lang="en-US" b="1" dirty="0" err="1" smtClean="0">
                <a:solidFill>
                  <a:schemeClr val="tx2"/>
                </a:solidFill>
                <a:latin typeface="Verdana" pitchFamily="34" charset="0"/>
              </a:rPr>
              <a:t>Quyền</a:t>
            </a:r>
            <a:r>
              <a:rPr lang="en-US" b="1" dirty="0" smtClean="0">
                <a:solidFill>
                  <a:schemeClr val="tx2"/>
                </a:solidFill>
                <a:latin typeface="Verdana" pitchFamily="34" charset="0"/>
              </a:rPr>
              <a:t> </a:t>
            </a:r>
            <a:r>
              <a:rPr lang="en-US" b="1" dirty="0" err="1" smtClean="0">
                <a:solidFill>
                  <a:schemeClr val="tx2"/>
                </a:solidFill>
                <a:latin typeface="Verdana" pitchFamily="34" charset="0"/>
              </a:rPr>
              <a:t>lợi</a:t>
            </a:r>
            <a:endParaRPr lang="en-US" b="1" dirty="0" smtClean="0">
              <a:solidFill>
                <a:schemeClr val="tx2"/>
              </a:solidFill>
              <a:latin typeface="Verdana" pitchFamily="34" charset="0"/>
            </a:endParaRPr>
          </a:p>
          <a:p>
            <a:pPr marL="285750" indent="-285750" algn="l" eaLnBrk="0" hangingPunct="0">
              <a:buFontTx/>
              <a:buChar char="-"/>
            </a:pPr>
            <a:r>
              <a:rPr lang="en-US" b="1" dirty="0" err="1" smtClean="0">
                <a:solidFill>
                  <a:schemeClr val="tx2"/>
                </a:solidFill>
                <a:latin typeface="Verdana" pitchFamily="34" charset="0"/>
              </a:rPr>
              <a:t>Phiếu</a:t>
            </a:r>
            <a:r>
              <a:rPr lang="en-US" b="1" dirty="0" smtClean="0">
                <a:solidFill>
                  <a:schemeClr val="tx2"/>
                </a:solidFill>
                <a:latin typeface="Verdana" pitchFamily="34" charset="0"/>
              </a:rPr>
              <a:t> </a:t>
            </a:r>
            <a:r>
              <a:rPr lang="en-US" b="1" dirty="0" err="1" smtClean="0">
                <a:solidFill>
                  <a:schemeClr val="tx2"/>
                </a:solidFill>
                <a:latin typeface="Verdana" pitchFamily="34" charset="0"/>
              </a:rPr>
              <a:t>đăng</a:t>
            </a:r>
            <a:r>
              <a:rPr lang="en-US" b="1" dirty="0" smtClean="0">
                <a:solidFill>
                  <a:schemeClr val="tx2"/>
                </a:solidFill>
                <a:latin typeface="Verdana" pitchFamily="34" charset="0"/>
              </a:rPr>
              <a:t> </a:t>
            </a:r>
            <a:r>
              <a:rPr lang="en-US" b="1" dirty="0" err="1" smtClean="0">
                <a:solidFill>
                  <a:schemeClr val="tx2"/>
                </a:solidFill>
                <a:latin typeface="Verdana" pitchFamily="34" charset="0"/>
              </a:rPr>
              <a:t>ký</a:t>
            </a:r>
            <a:endParaRPr lang="en-US" b="1" dirty="0" smtClean="0">
              <a:solidFill>
                <a:schemeClr val="tx2"/>
              </a:solidFill>
              <a:latin typeface="Verdana" pitchFamily="34" charset="0"/>
            </a:endParaRPr>
          </a:p>
          <a:p>
            <a:pPr eaLnBrk="0" hangingPunct="0"/>
            <a:r>
              <a:rPr lang="en-US" dirty="0" smtClean="0">
                <a:solidFill>
                  <a:schemeClr val="tx2"/>
                </a:solidFill>
                <a:latin typeface="Verdana" pitchFamily="34" charset="0"/>
              </a:rPr>
              <a:t>30/8</a:t>
            </a:r>
            <a:endParaRPr lang="en-US" dirty="0">
              <a:solidFill>
                <a:schemeClr val="tx2"/>
              </a:solidFill>
              <a:latin typeface="Verdana" pitchFamily="34" charset="0"/>
            </a:endParaRPr>
          </a:p>
        </p:txBody>
      </p:sp>
      <p:sp>
        <p:nvSpPr>
          <p:cNvPr id="70668" name="AutoShape 12"/>
          <p:cNvSpPr>
            <a:spLocks noChangeArrowheads="1"/>
          </p:cNvSpPr>
          <p:nvPr/>
        </p:nvSpPr>
        <p:spPr bwMode="auto">
          <a:xfrm>
            <a:off x="6172200" y="2209800"/>
            <a:ext cx="1828800" cy="3124200"/>
          </a:xfrm>
          <a:prstGeom prst="roundRect">
            <a:avLst>
              <a:gd name="adj" fmla="val 16667"/>
            </a:avLst>
          </a:prstGeom>
          <a:noFill/>
          <a:ln w="38100">
            <a:solidFill>
              <a:schemeClr val="tx2"/>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hangingPunct="0"/>
            <a:endParaRPr lang="vi-VN">
              <a:solidFill>
                <a:schemeClr val="tx2"/>
              </a:solidFill>
              <a:latin typeface="Verdana" pitchFamily="34" charset="0"/>
            </a:endParaRPr>
          </a:p>
        </p:txBody>
      </p:sp>
      <p:sp>
        <p:nvSpPr>
          <p:cNvPr id="70669" name="Text Box 13"/>
          <p:cNvSpPr txBox="1">
            <a:spLocks noChangeArrowheads="1"/>
          </p:cNvSpPr>
          <p:nvPr/>
        </p:nvSpPr>
        <p:spPr bwMode="auto">
          <a:xfrm>
            <a:off x="6248400" y="2438400"/>
            <a:ext cx="1676400" cy="2031325"/>
          </a:xfrm>
          <a:prstGeom prst="rect">
            <a:avLst/>
          </a:prstGeom>
          <a:noFill/>
          <a:ln>
            <a:noFill/>
          </a:ln>
          <a:effectLst/>
          <a:extLst>
            <a:ext uri="{909E8E84-426E-40DD-AFC4-6F175D3DCCD1}">
              <a14:hiddenFill xmlns:a14="http://schemas.microsoft.com/office/drawing/2010/main">
                <a:gradFill rotWithShape="1">
                  <a:gsLst>
                    <a:gs pos="0">
                      <a:schemeClr val="tx2"/>
                    </a:gs>
                    <a:gs pos="100000">
                      <a:schemeClr val="tx2">
                        <a:gamma/>
                        <a:tint val="48627"/>
                        <a:invGamma/>
                      </a:schemeClr>
                    </a:gs>
                  </a:gsLst>
                  <a:lin ang="54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b="1" dirty="0" smtClean="0">
                <a:solidFill>
                  <a:schemeClr val="tx2"/>
                </a:solidFill>
                <a:latin typeface="Verdana" pitchFamily="34" charset="0"/>
              </a:rPr>
              <a:t>-</a:t>
            </a:r>
            <a:r>
              <a:rPr lang="en-US" b="1" dirty="0" err="1" smtClean="0">
                <a:solidFill>
                  <a:schemeClr val="tx2"/>
                </a:solidFill>
                <a:latin typeface="Verdana" pitchFamily="34" charset="0"/>
              </a:rPr>
              <a:t>Danh</a:t>
            </a:r>
            <a:r>
              <a:rPr lang="en-US" b="1" dirty="0" smtClean="0">
                <a:solidFill>
                  <a:schemeClr val="tx2"/>
                </a:solidFill>
                <a:latin typeface="Verdana" pitchFamily="34" charset="0"/>
              </a:rPr>
              <a:t> </a:t>
            </a:r>
            <a:r>
              <a:rPr lang="en-US" b="1" dirty="0" err="1" smtClean="0">
                <a:solidFill>
                  <a:schemeClr val="tx2"/>
                </a:solidFill>
                <a:latin typeface="Verdana" pitchFamily="34" charset="0"/>
              </a:rPr>
              <a:t>sách</a:t>
            </a:r>
            <a:r>
              <a:rPr lang="en-US" b="1" dirty="0" smtClean="0">
                <a:solidFill>
                  <a:schemeClr val="tx2"/>
                </a:solidFill>
                <a:latin typeface="Verdana" pitchFamily="34" charset="0"/>
              </a:rPr>
              <a:t> </a:t>
            </a:r>
            <a:r>
              <a:rPr lang="en-US" b="1" dirty="0" err="1" smtClean="0">
                <a:solidFill>
                  <a:schemeClr val="tx2"/>
                </a:solidFill>
                <a:latin typeface="Verdana" pitchFamily="34" charset="0"/>
              </a:rPr>
              <a:t>bài</a:t>
            </a:r>
            <a:r>
              <a:rPr lang="en-US" b="1" dirty="0" smtClean="0">
                <a:solidFill>
                  <a:schemeClr val="tx2"/>
                </a:solidFill>
                <a:latin typeface="Verdana" pitchFamily="34" charset="0"/>
              </a:rPr>
              <a:t> </a:t>
            </a:r>
            <a:r>
              <a:rPr lang="en-US" b="1" dirty="0" err="1" smtClean="0">
                <a:solidFill>
                  <a:schemeClr val="tx2"/>
                </a:solidFill>
                <a:latin typeface="Verdana" pitchFamily="34" charset="0"/>
              </a:rPr>
              <a:t>tham</a:t>
            </a:r>
            <a:r>
              <a:rPr lang="en-US" b="1" dirty="0" smtClean="0">
                <a:solidFill>
                  <a:schemeClr val="tx2"/>
                </a:solidFill>
                <a:latin typeface="Verdana" pitchFamily="34" charset="0"/>
              </a:rPr>
              <a:t> </a:t>
            </a:r>
            <a:r>
              <a:rPr lang="en-US" b="1" dirty="0" err="1" smtClean="0">
                <a:solidFill>
                  <a:schemeClr val="tx2"/>
                </a:solidFill>
                <a:latin typeface="Verdana" pitchFamily="34" charset="0"/>
              </a:rPr>
              <a:t>luận</a:t>
            </a:r>
            <a:endParaRPr lang="en-US" b="1" dirty="0" smtClean="0">
              <a:solidFill>
                <a:schemeClr val="tx2"/>
              </a:solidFill>
              <a:latin typeface="Verdana" pitchFamily="34" charset="0"/>
            </a:endParaRPr>
          </a:p>
          <a:p>
            <a:pPr eaLnBrk="0" hangingPunct="0"/>
            <a:endParaRPr lang="en-US" b="1" dirty="0" smtClean="0">
              <a:solidFill>
                <a:schemeClr val="tx2"/>
              </a:solidFill>
              <a:latin typeface="Verdana" pitchFamily="34" charset="0"/>
            </a:endParaRPr>
          </a:p>
          <a:p>
            <a:pPr eaLnBrk="0" hangingPunct="0"/>
            <a:r>
              <a:rPr lang="en-US" b="1" dirty="0" smtClean="0">
                <a:solidFill>
                  <a:schemeClr val="tx2"/>
                </a:solidFill>
                <a:latin typeface="Verdana" pitchFamily="34" charset="0"/>
              </a:rPr>
              <a:t>-</a:t>
            </a:r>
            <a:r>
              <a:rPr lang="en-US" b="1" dirty="0" err="1" smtClean="0">
                <a:solidFill>
                  <a:schemeClr val="tx2"/>
                </a:solidFill>
                <a:latin typeface="Verdana" pitchFamily="34" charset="0"/>
              </a:rPr>
              <a:t>Tổ</a:t>
            </a:r>
            <a:r>
              <a:rPr lang="en-US" b="1" dirty="0" smtClean="0">
                <a:solidFill>
                  <a:schemeClr val="tx2"/>
                </a:solidFill>
                <a:latin typeface="Verdana" pitchFamily="34" charset="0"/>
              </a:rPr>
              <a:t> </a:t>
            </a:r>
            <a:r>
              <a:rPr lang="en-US" b="1" dirty="0" err="1" smtClean="0">
                <a:solidFill>
                  <a:schemeClr val="tx2"/>
                </a:solidFill>
                <a:latin typeface="Verdana" pitchFamily="34" charset="0"/>
              </a:rPr>
              <a:t>chức</a:t>
            </a:r>
            <a:r>
              <a:rPr lang="en-US" b="1" dirty="0" smtClean="0">
                <a:solidFill>
                  <a:schemeClr val="tx2"/>
                </a:solidFill>
                <a:latin typeface="Verdana" pitchFamily="34" charset="0"/>
              </a:rPr>
              <a:t> </a:t>
            </a:r>
            <a:r>
              <a:rPr lang="en-US" b="1" dirty="0" err="1" smtClean="0">
                <a:solidFill>
                  <a:schemeClr val="tx2"/>
                </a:solidFill>
                <a:latin typeface="Verdana" pitchFamily="34" charset="0"/>
              </a:rPr>
              <a:t>thực</a:t>
            </a:r>
            <a:r>
              <a:rPr lang="en-US" b="1" dirty="0" smtClean="0">
                <a:solidFill>
                  <a:schemeClr val="tx2"/>
                </a:solidFill>
                <a:latin typeface="Verdana" pitchFamily="34" charset="0"/>
              </a:rPr>
              <a:t> </a:t>
            </a:r>
            <a:r>
              <a:rPr lang="en-US" b="1" dirty="0" err="1" smtClean="0">
                <a:solidFill>
                  <a:schemeClr val="tx2"/>
                </a:solidFill>
                <a:latin typeface="Verdana" pitchFamily="34" charset="0"/>
              </a:rPr>
              <a:t>hiện</a:t>
            </a:r>
            <a:endParaRPr lang="en-US" b="1" dirty="0" smtClean="0">
              <a:solidFill>
                <a:schemeClr val="tx2"/>
              </a:solidFill>
              <a:latin typeface="Verdana" pitchFamily="34" charset="0"/>
            </a:endParaRPr>
          </a:p>
          <a:p>
            <a:pPr eaLnBrk="0" hangingPunct="0"/>
            <a:r>
              <a:rPr lang="en-US" b="1" dirty="0" smtClean="0">
                <a:solidFill>
                  <a:schemeClr val="tx2"/>
                </a:solidFill>
                <a:latin typeface="Verdana" pitchFamily="34" charset="0"/>
              </a:rPr>
              <a:t>-</a:t>
            </a:r>
            <a:r>
              <a:rPr lang="en-US" b="1" dirty="0" err="1" smtClean="0">
                <a:solidFill>
                  <a:schemeClr val="tx2"/>
                </a:solidFill>
                <a:latin typeface="Verdana" pitchFamily="34" charset="0"/>
              </a:rPr>
              <a:t>Các</a:t>
            </a:r>
            <a:r>
              <a:rPr lang="en-US" b="1" dirty="0" smtClean="0">
                <a:solidFill>
                  <a:schemeClr val="tx2"/>
                </a:solidFill>
                <a:latin typeface="Verdana" pitchFamily="34" charset="0"/>
              </a:rPr>
              <a:t> </a:t>
            </a:r>
            <a:r>
              <a:rPr lang="en-US" b="1" dirty="0" err="1" smtClean="0">
                <a:solidFill>
                  <a:schemeClr val="tx2"/>
                </a:solidFill>
                <a:latin typeface="Verdana" pitchFamily="34" charset="0"/>
              </a:rPr>
              <a:t>thiết</a:t>
            </a:r>
            <a:r>
              <a:rPr lang="en-US" b="1" dirty="0" smtClean="0">
                <a:solidFill>
                  <a:schemeClr val="tx2"/>
                </a:solidFill>
                <a:latin typeface="Verdana" pitchFamily="34" charset="0"/>
              </a:rPr>
              <a:t> </a:t>
            </a:r>
            <a:r>
              <a:rPr lang="en-US" b="1" dirty="0" err="1" smtClean="0">
                <a:solidFill>
                  <a:schemeClr val="tx2"/>
                </a:solidFill>
                <a:latin typeface="Verdana" pitchFamily="34" charset="0"/>
              </a:rPr>
              <a:t>bị</a:t>
            </a:r>
            <a:r>
              <a:rPr lang="en-US" b="1" dirty="0" smtClean="0">
                <a:solidFill>
                  <a:schemeClr val="tx2"/>
                </a:solidFill>
                <a:latin typeface="Verdana" pitchFamily="34" charset="0"/>
              </a:rPr>
              <a:t> </a:t>
            </a:r>
            <a:endParaRPr lang="en-US" b="1" dirty="0">
              <a:solidFill>
                <a:schemeClr val="tx2"/>
              </a:solidFill>
              <a:latin typeface="Verdana" pitchFamily="34" charset="0"/>
            </a:endParaRPr>
          </a:p>
          <a:p>
            <a:pPr eaLnBrk="0" hangingPunct="0"/>
            <a:endParaRPr lang="en-US" dirty="0">
              <a:solidFill>
                <a:schemeClr val="tx2"/>
              </a:solidFill>
              <a:latin typeface="Verdana" pitchFamily="34" charset="0"/>
            </a:endParaRPr>
          </a:p>
        </p:txBody>
      </p:sp>
      <p:sp>
        <p:nvSpPr>
          <p:cNvPr id="70670" name="AutoShape 14"/>
          <p:cNvSpPr>
            <a:spLocks noChangeArrowheads="1"/>
          </p:cNvSpPr>
          <p:nvPr/>
        </p:nvSpPr>
        <p:spPr bwMode="gray">
          <a:xfrm>
            <a:off x="5489575" y="2743200"/>
            <a:ext cx="530225" cy="2057400"/>
          </a:xfrm>
          <a:prstGeom prst="rightArrow">
            <a:avLst>
              <a:gd name="adj1" fmla="val 67750"/>
              <a:gd name="adj2" fmla="val 66167"/>
            </a:avLst>
          </a:prstGeom>
          <a:gradFill rotWithShape="1">
            <a:gsLst>
              <a:gs pos="0">
                <a:schemeClr val="accent2">
                  <a:gamma/>
                  <a:tint val="54510"/>
                  <a:invGamma/>
                  <a:alpha val="12000"/>
                </a:schemeClr>
              </a:gs>
              <a:gs pos="100000">
                <a:schemeClr val="accent2"/>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71" name="AutoShape 15"/>
          <p:cNvSpPr>
            <a:spLocks noChangeArrowheads="1"/>
          </p:cNvSpPr>
          <p:nvPr/>
        </p:nvSpPr>
        <p:spPr bwMode="gray">
          <a:xfrm>
            <a:off x="2895600" y="1600200"/>
            <a:ext cx="3048000" cy="609600"/>
          </a:xfrm>
          <a:prstGeom prst="can">
            <a:avLst>
              <a:gd name="adj" fmla="val 27866"/>
            </a:avLst>
          </a:prstGeom>
          <a:gradFill rotWithShape="1">
            <a:gsLst>
              <a:gs pos="0">
                <a:schemeClr val="folHlink">
                  <a:gamma/>
                  <a:shade val="46275"/>
                  <a:invGamma/>
                </a:schemeClr>
              </a:gs>
              <a:gs pos="50000">
                <a:schemeClr val="folHlink"/>
              </a:gs>
              <a:gs pos="100000">
                <a:schemeClr val="folHlink">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72" name="AutoShape 16"/>
          <p:cNvSpPr>
            <a:spLocks noChangeArrowheads="1"/>
          </p:cNvSpPr>
          <p:nvPr/>
        </p:nvSpPr>
        <p:spPr bwMode="gray">
          <a:xfrm>
            <a:off x="3624263" y="2362200"/>
            <a:ext cx="1752600" cy="533400"/>
          </a:xfrm>
          <a:prstGeom prst="upArrow">
            <a:avLst>
              <a:gd name="adj1" fmla="val 68380"/>
              <a:gd name="adj2" fmla="val 70833"/>
            </a:avLst>
          </a:prstGeom>
          <a:gradFill rotWithShape="1">
            <a:gsLst>
              <a:gs pos="0">
                <a:schemeClr val="accent2"/>
              </a:gs>
              <a:gs pos="100000">
                <a:schemeClr val="accent2">
                  <a:gamma/>
                  <a:tint val="54510"/>
                  <a:invGamma/>
                  <a:alpha val="1200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73" name="Text Box 17"/>
          <p:cNvSpPr txBox="1">
            <a:spLocks noChangeArrowheads="1"/>
          </p:cNvSpPr>
          <p:nvPr/>
        </p:nvSpPr>
        <p:spPr bwMode="gray">
          <a:xfrm>
            <a:off x="3145192" y="1833563"/>
            <a:ext cx="268535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b="1" dirty="0" smtClean="0">
                <a:solidFill>
                  <a:schemeClr val="tx2"/>
                </a:solidFill>
              </a:rPr>
              <a:t>BÀI THAM LUẬN (15/8)</a:t>
            </a:r>
            <a:endParaRPr lang="en-US" b="1" dirty="0">
              <a:solidFill>
                <a:schemeClr val="tx2"/>
              </a:solidFill>
            </a:endParaRPr>
          </a:p>
        </p:txBody>
      </p:sp>
      <p:sp>
        <p:nvSpPr>
          <p:cNvPr id="70674" name="AutoShape 18"/>
          <p:cNvSpPr>
            <a:spLocks noChangeArrowheads="1"/>
          </p:cNvSpPr>
          <p:nvPr/>
        </p:nvSpPr>
        <p:spPr bwMode="gray">
          <a:xfrm>
            <a:off x="2971800" y="5334000"/>
            <a:ext cx="3048000" cy="609600"/>
          </a:xfrm>
          <a:prstGeom prst="can">
            <a:avLst>
              <a:gd name="adj" fmla="val 32032"/>
            </a:avLst>
          </a:prstGeom>
          <a:gradFill rotWithShape="1">
            <a:gsLst>
              <a:gs pos="0">
                <a:schemeClr val="hlink">
                  <a:gamma/>
                  <a:shade val="46275"/>
                  <a:invGamma/>
                </a:schemeClr>
              </a:gs>
              <a:gs pos="50000">
                <a:schemeClr val="hlink"/>
              </a:gs>
              <a:gs pos="100000">
                <a:schemeClr val="hlink">
                  <a:gamma/>
                  <a:shade val="46275"/>
                  <a:invGamma/>
                </a:schemeClr>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0675" name="Text Box 19"/>
          <p:cNvSpPr txBox="1">
            <a:spLocks noChangeArrowheads="1"/>
          </p:cNvSpPr>
          <p:nvPr/>
        </p:nvSpPr>
        <p:spPr bwMode="gray">
          <a:xfrm>
            <a:off x="2863031" y="5567363"/>
            <a:ext cx="324967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b="1" dirty="0" smtClean="0">
                <a:solidFill>
                  <a:schemeClr val="tx2"/>
                </a:solidFill>
              </a:rPr>
              <a:t>THIẾT BỊ TRIỂN LÃM (15/11</a:t>
            </a:r>
            <a:r>
              <a:rPr lang="en-US" dirty="0" smtClean="0">
                <a:solidFill>
                  <a:schemeClr val="tx2"/>
                </a:solidFill>
              </a:rPr>
              <a:t>)</a:t>
            </a:r>
            <a:endParaRPr lang="en-US" dirty="0">
              <a:solidFill>
                <a:schemeClr val="tx2"/>
              </a:solidFill>
            </a:endParaRPr>
          </a:p>
        </p:txBody>
      </p:sp>
      <p:sp>
        <p:nvSpPr>
          <p:cNvPr id="70676" name="AutoShape 20"/>
          <p:cNvSpPr>
            <a:spLocks noChangeArrowheads="1"/>
          </p:cNvSpPr>
          <p:nvPr/>
        </p:nvSpPr>
        <p:spPr bwMode="gray">
          <a:xfrm>
            <a:off x="3602038" y="4724400"/>
            <a:ext cx="1755775" cy="525463"/>
          </a:xfrm>
          <a:prstGeom prst="downArrow">
            <a:avLst>
              <a:gd name="adj1" fmla="val 67093"/>
              <a:gd name="adj2" fmla="val 64051"/>
            </a:avLst>
          </a:prstGeom>
          <a:gradFill rotWithShape="1">
            <a:gsLst>
              <a:gs pos="0">
                <a:schemeClr val="accent2">
                  <a:gamma/>
                  <a:tint val="54510"/>
                  <a:invGamma/>
                  <a:alpha val="12000"/>
                </a:schemeClr>
              </a:gs>
              <a:gs pos="100000">
                <a:schemeClr val="accent2"/>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Tree>
    <p:extLst>
      <p:ext uri="{BB962C8B-B14F-4D97-AF65-F5344CB8AC3E}">
        <p14:creationId xmlns:p14="http://schemas.microsoft.com/office/powerpoint/2010/main" val="27336469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0"/>
            <a:ext cx="8496944" cy="7017306"/>
          </a:xfrm>
          <a:prstGeom prst="rect">
            <a:avLst/>
          </a:prstGeom>
        </p:spPr>
        <p:txBody>
          <a:bodyPr wrap="square">
            <a:spAutoFit/>
          </a:bodyPr>
          <a:lstStyle/>
          <a:p>
            <a:endParaRPr lang="en-US" i="1" dirty="0" smtClean="0"/>
          </a:p>
          <a:p>
            <a:r>
              <a:rPr lang="en-US" i="1" dirty="0" smtClean="0"/>
              <a:t>Keynote </a:t>
            </a:r>
            <a:r>
              <a:rPr lang="en-US" i="1" dirty="0"/>
              <a:t>Presentation by </a:t>
            </a:r>
            <a:r>
              <a:rPr lang="en-US" b="1" i="1" dirty="0" err="1"/>
              <a:t>Jolanda</a:t>
            </a:r>
            <a:r>
              <a:rPr lang="en-US" b="1" i="1" dirty="0"/>
              <a:t> Tromp (PhD) </a:t>
            </a:r>
            <a:r>
              <a:rPr lang="en-US" b="1" i="1" dirty="0" smtClean="0"/>
              <a:t>– </a:t>
            </a:r>
            <a:r>
              <a:rPr lang="en-US" b="1" i="1" dirty="0"/>
              <a:t>ICSS’18 Conference</a:t>
            </a:r>
            <a:r>
              <a:rPr lang="en-US" i="1" dirty="0"/>
              <a:t> - Dec 7, 2018 – Ly </a:t>
            </a:r>
            <a:r>
              <a:rPr lang="en-US" i="1" dirty="0" err="1"/>
              <a:t>Tu</a:t>
            </a:r>
            <a:r>
              <a:rPr lang="en-US" i="1" dirty="0"/>
              <a:t> Truong College, HCMC</a:t>
            </a:r>
            <a:endParaRPr lang="vi-VN" dirty="0"/>
          </a:p>
          <a:p>
            <a:r>
              <a:rPr lang="en-US" b="1" dirty="0"/>
              <a:t> </a:t>
            </a:r>
            <a:endParaRPr lang="vi-VN" dirty="0"/>
          </a:p>
          <a:p>
            <a:r>
              <a:rPr lang="en-US" b="1" dirty="0"/>
              <a:t>Teaching with Augmented and Virtual Reality in the 21</a:t>
            </a:r>
            <a:r>
              <a:rPr lang="en-US" b="1" baseline="30000" dirty="0"/>
              <a:t>st</a:t>
            </a:r>
            <a:r>
              <a:rPr lang="en-US" b="1" dirty="0"/>
              <a:t> Century</a:t>
            </a:r>
            <a:endParaRPr lang="vi-VN" dirty="0"/>
          </a:p>
          <a:p>
            <a:endParaRPr lang="en-US" dirty="0" smtClean="0"/>
          </a:p>
          <a:p>
            <a:r>
              <a:rPr lang="en-US" dirty="0" smtClean="0"/>
              <a:t>Augmented </a:t>
            </a:r>
            <a:r>
              <a:rPr lang="en-US" dirty="0"/>
              <a:t>and Virtual Reality are new technologies for learning. The learning industry and many organizations including schools aim to incorporate these new education tools in their teaching curriculum. The State University of New York (SUNY) wanted to learn how AR and VR are being used by the college community, and learn about any issues related to success/failure of utilizing these new technologies for enhancing learning: what barriers for using AR and VR in the classroom are there and what limitations exist currently for collages to use AR and VR, what best practices can we identify</a:t>
            </a:r>
            <a:r>
              <a:rPr lang="en-US" dirty="0" smtClean="0"/>
              <a:t>.</a:t>
            </a:r>
          </a:p>
          <a:p>
            <a:endParaRPr lang="vi-VN" dirty="0"/>
          </a:p>
          <a:p>
            <a:r>
              <a:rPr lang="en-US" dirty="0"/>
              <a:t>In the first quarter of 2018, a multi-disciplinary group of AR/VR pioneers from SUNY sent out a survey to educators worldwide to ask about their experiences using AR and VR for teaching. The Company for Visualization and Simulation (CVS, </a:t>
            </a:r>
            <a:r>
              <a:rPr lang="en-US" dirty="0" err="1"/>
              <a:t>Duy</a:t>
            </a:r>
            <a:r>
              <a:rPr lang="en-US" dirty="0"/>
              <a:t> Tan University, Da Nang) director </a:t>
            </a:r>
            <a:r>
              <a:rPr lang="en-US" dirty="0" err="1"/>
              <a:t>Jolanda</a:t>
            </a:r>
            <a:r>
              <a:rPr lang="en-US" dirty="0"/>
              <a:t> Tromp, consultant to the FACT2 committee of SUNY, shares key findings from the data collected from over 100 respondents, including course-layout, flipped-classroom, project-based curriculum outline and other practical advice, all aimed at helping colleges make use of AR and VR for teaching, based on personal experience with teaching VR/AR development courses at Master’s level over several years.</a:t>
            </a:r>
            <a:endParaRPr lang="vi-VN" dirty="0"/>
          </a:p>
          <a:p>
            <a:r>
              <a:rPr lang="en-US" dirty="0"/>
              <a:t> </a:t>
            </a:r>
            <a:endParaRPr lang="vi-VN" dirty="0"/>
          </a:p>
        </p:txBody>
      </p:sp>
    </p:spTree>
    <p:extLst>
      <p:ext uri="{BB962C8B-B14F-4D97-AF65-F5344CB8AC3E}">
        <p14:creationId xmlns:p14="http://schemas.microsoft.com/office/powerpoint/2010/main" val="1926311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Keynote </a:t>
            </a:r>
            <a:r>
              <a:rPr lang="en-US" i="1" dirty="0" smtClean="0"/>
              <a:t>Presentation</a:t>
            </a:r>
            <a:endParaRPr lang="vi-VN" dirty="0"/>
          </a:p>
        </p:txBody>
      </p:sp>
      <p:sp>
        <p:nvSpPr>
          <p:cNvPr id="4" name="Rectangle 3"/>
          <p:cNvSpPr/>
          <p:nvPr/>
        </p:nvSpPr>
        <p:spPr>
          <a:xfrm>
            <a:off x="395536" y="1052736"/>
            <a:ext cx="8280920" cy="5355312"/>
          </a:xfrm>
          <a:prstGeom prst="rect">
            <a:avLst/>
          </a:prstGeom>
        </p:spPr>
        <p:txBody>
          <a:bodyPr wrap="square">
            <a:spAutoFit/>
          </a:bodyPr>
          <a:lstStyle/>
          <a:p>
            <a:pPr algn="l"/>
            <a:r>
              <a:rPr lang="en-US" b="1" dirty="0"/>
              <a:t>by </a:t>
            </a:r>
            <a:r>
              <a:rPr lang="en-US" b="1" dirty="0" smtClean="0"/>
              <a:t>PROF</a:t>
            </a:r>
            <a:r>
              <a:rPr lang="en-US" b="1" dirty="0"/>
              <a:t>. DR. NGUYEN </a:t>
            </a:r>
            <a:r>
              <a:rPr lang="en-US" b="1" dirty="0" smtClean="0"/>
              <a:t>LOC </a:t>
            </a:r>
            <a:r>
              <a:rPr lang="en-US" b="1" dirty="0"/>
              <a:t>(PHÓ HIỆU TRƯỞNG </a:t>
            </a:r>
            <a:r>
              <a:rPr lang="en-US" b="1" dirty="0" smtClean="0"/>
              <a:t>ĐH NG TẤT THÀNH </a:t>
            </a:r>
          </a:p>
          <a:p>
            <a:pPr algn="l"/>
            <a:endParaRPr lang="en-US" b="1" dirty="0">
              <a:solidFill>
                <a:srgbClr val="FFFF00"/>
              </a:solidFill>
            </a:endParaRPr>
          </a:p>
          <a:p>
            <a:pPr algn="l"/>
            <a:r>
              <a:rPr lang="vi-VN" b="1" dirty="0" smtClean="0">
                <a:solidFill>
                  <a:srgbClr val="FFFF00"/>
                </a:solidFill>
              </a:rPr>
              <a:t>TERTIARY EDUCATION OF VIET NAM IN CONTEXT OF THE FOURTH INDUSTRIAL REVOLUTION.</a:t>
            </a:r>
            <a:br>
              <a:rPr lang="vi-VN" b="1" dirty="0" smtClean="0">
                <a:solidFill>
                  <a:srgbClr val="FFFF00"/>
                </a:solidFill>
              </a:rPr>
            </a:br>
            <a:endParaRPr lang="vi-VN" b="1" dirty="0" smtClean="0">
              <a:solidFill>
                <a:srgbClr val="FFFF00"/>
              </a:solidFill>
            </a:endParaRPr>
          </a:p>
          <a:p>
            <a:r>
              <a:rPr lang="vi-VN" b="1" dirty="0" smtClean="0">
                <a:solidFill>
                  <a:srgbClr val="FFFF00"/>
                </a:solidFill>
              </a:rPr>
              <a:t>GIÁO DỤC NGHỀ NGHIỆP CỦA VIỆT NAM TRONG BỐI CẢNH CÁCH MẠNG CÔNG NGHIỆP 4.0</a:t>
            </a:r>
          </a:p>
          <a:p>
            <a:pPr algn="l"/>
            <a:endParaRPr lang="en-US" b="1" dirty="0" smtClean="0"/>
          </a:p>
          <a:p>
            <a:pPr algn="l"/>
            <a:r>
              <a:rPr lang="en-US" b="1" dirty="0" smtClean="0"/>
              <a:t>by JEFF GROSS (PHÓ HIỆU TRƯỞNG ĐẠI HỌC ASU)</a:t>
            </a:r>
            <a:endParaRPr lang="en-US" b="1" dirty="0"/>
          </a:p>
          <a:p>
            <a:pPr algn="l"/>
            <a:endParaRPr lang="en-US" b="1" i="1" dirty="0" smtClean="0">
              <a:solidFill>
                <a:srgbClr val="FFFF00"/>
              </a:solidFill>
            </a:endParaRPr>
          </a:p>
          <a:p>
            <a:pPr algn="l"/>
            <a:r>
              <a:rPr lang="en-US" b="1" i="1" dirty="0" smtClean="0">
                <a:solidFill>
                  <a:srgbClr val="FFFF00"/>
                </a:solidFill>
              </a:rPr>
              <a:t>BUILDING A SMART CAMPUS: ASU CASE STUDY </a:t>
            </a:r>
          </a:p>
          <a:p>
            <a:pPr algn="l"/>
            <a:endParaRPr lang="en-US" b="1" i="1" dirty="0" smtClean="0">
              <a:solidFill>
                <a:srgbClr val="FFFF00"/>
              </a:solidFill>
            </a:endParaRPr>
          </a:p>
          <a:p>
            <a:r>
              <a:rPr lang="en-US" b="1" i="1" dirty="0" smtClean="0">
                <a:solidFill>
                  <a:srgbClr val="FFFF00"/>
                </a:solidFill>
              </a:rPr>
              <a:t>XÂY DỰNG TRƯỜNG HỌC THÔNG MINH:  NGHIÊN CỨU ĐIỂN HÌNH Ở ASU</a:t>
            </a:r>
          </a:p>
          <a:p>
            <a:pPr algn="l"/>
            <a:r>
              <a:rPr lang="en-US" b="1" dirty="0" smtClean="0"/>
              <a:t>by SUSAN (CEO BLACK BOARD, USA)</a:t>
            </a:r>
          </a:p>
          <a:p>
            <a:pPr algn="l"/>
            <a:endParaRPr lang="en-US" dirty="0"/>
          </a:p>
          <a:p>
            <a:pPr algn="l"/>
            <a:r>
              <a:rPr lang="en-US" dirty="0" smtClean="0"/>
              <a:t> </a:t>
            </a:r>
            <a:r>
              <a:rPr lang="en-US" dirty="0" smtClean="0">
                <a:solidFill>
                  <a:srgbClr val="FFFF00"/>
                </a:solidFill>
              </a:rPr>
              <a:t>THE ESSENTIAL PARTS OF BECOMING A SUCCESSFUL ETEACHER.</a:t>
            </a:r>
          </a:p>
          <a:p>
            <a:pPr algn="l"/>
            <a:endParaRPr lang="en-US" dirty="0" smtClean="0">
              <a:solidFill>
                <a:srgbClr val="FFFF00"/>
              </a:solidFill>
            </a:endParaRPr>
          </a:p>
          <a:p>
            <a:pPr algn="l"/>
            <a:r>
              <a:rPr lang="en-US" dirty="0" smtClean="0">
                <a:solidFill>
                  <a:srgbClr val="FFFF00"/>
                </a:solidFill>
              </a:rPr>
              <a:t>BÍ QUYẾT TRỞ THÀNH NGƯỜI GIẢNG VIÊN TRỰC TUYẾN THÀNH CÔNG</a:t>
            </a:r>
          </a:p>
        </p:txBody>
      </p:sp>
    </p:spTree>
    <p:extLst>
      <p:ext uri="{BB962C8B-B14F-4D97-AF65-F5344CB8AC3E}">
        <p14:creationId xmlns:p14="http://schemas.microsoft.com/office/powerpoint/2010/main" val="1794630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vi-VN" b="1" dirty="0" smtClean="0"/>
              <a:t/>
            </a:r>
            <a:br>
              <a:rPr lang="vi-VN" b="1" dirty="0" smtClean="0"/>
            </a:br>
            <a:r>
              <a:rPr lang="vi-VN" b="1" dirty="0" smtClean="0"/>
              <a:t>Office </a:t>
            </a:r>
            <a:r>
              <a:rPr lang="vi-VN" b="1" dirty="0"/>
              <a:t>365 for Education</a:t>
            </a:r>
            <a:br>
              <a:rPr lang="vi-VN" b="1" dirty="0"/>
            </a:br>
            <a:endParaRPr lang="vi-VN" dirty="0"/>
          </a:p>
        </p:txBody>
      </p:sp>
      <p:pic>
        <p:nvPicPr>
          <p:cNvPr id="5" name="Table Placeholder 4"/>
          <p:cNvPicPr>
            <a:picLocks noGrp="1" noChangeAspect="1"/>
          </p:cNvPicPr>
          <p:nvPr>
            <p:ph type="tbl" idx="1"/>
          </p:nvPr>
        </p:nvPicPr>
        <p:blipFill>
          <a:blip r:embed="rId2">
            <a:extLst>
              <a:ext uri="{28A0092B-C50C-407E-A947-70E740481C1C}">
                <a14:useLocalDpi xmlns:a14="http://schemas.microsoft.com/office/drawing/2010/main" val="0"/>
              </a:ext>
            </a:extLst>
          </a:blip>
          <a:stretch>
            <a:fillRect/>
          </a:stretch>
        </p:blipFill>
        <p:spPr>
          <a:xfrm>
            <a:off x="283931" y="188640"/>
            <a:ext cx="2880320" cy="2880320"/>
          </a:xfrm>
        </p:spPr>
      </p:pic>
      <p:sp>
        <p:nvSpPr>
          <p:cNvPr id="4" name="Rectangle 3"/>
          <p:cNvSpPr/>
          <p:nvPr/>
        </p:nvSpPr>
        <p:spPr>
          <a:xfrm>
            <a:off x="683568" y="1988840"/>
            <a:ext cx="8441463" cy="4524315"/>
          </a:xfrm>
          <a:prstGeom prst="rect">
            <a:avLst/>
          </a:prstGeom>
        </p:spPr>
        <p:txBody>
          <a:bodyPr wrap="square">
            <a:spAutoFit/>
          </a:bodyPr>
          <a:lstStyle/>
          <a:p>
            <a:endParaRPr lang="vi-VN" dirty="0" smtClean="0"/>
          </a:p>
          <a:p>
            <a:pPr algn="l"/>
            <a:r>
              <a:rPr lang="vi-VN" dirty="0" smtClean="0"/>
              <a:t>“			Bộ </a:t>
            </a:r>
            <a:r>
              <a:rPr lang="vi-VN" dirty="0"/>
              <a:t>tiện ích văn phòng Office 365 là một trong </a:t>
            </a:r>
            <a:r>
              <a:rPr lang="vi-VN" dirty="0" smtClean="0"/>
              <a:t>				những </a:t>
            </a:r>
            <a:r>
              <a:rPr lang="vi-VN" dirty="0"/>
              <a:t>dịch vụ đám mây trọng tâm của Microsoft hiện </a:t>
            </a:r>
            <a:r>
              <a:rPr lang="vi-VN" dirty="0" smtClean="0"/>
              <a:t>				nay</a:t>
            </a:r>
            <a:r>
              <a:rPr lang="vi-VN" dirty="0"/>
              <a:t>. tích hợp đầy đủ các ứng dụng văn phòng của Microsoft Office. Với việc tích hợp nhiều công cụ như Share Point Online, Lync Online… cho phép truy cập ngoại tuyến; quản lý cấp phép sử dụng tài liệu; tạo lập website quản lý; lưu trữ tài liệu và chia sẻ với những người khác; tổ chức cuộc họp nhiều bên</a:t>
            </a:r>
            <a:r>
              <a:rPr lang="vi-VN" dirty="0" smtClean="0"/>
              <a:t>;…</a:t>
            </a:r>
          </a:p>
          <a:p>
            <a:endParaRPr lang="vi-VN" dirty="0" smtClean="0"/>
          </a:p>
          <a:p>
            <a:r>
              <a:rPr lang="vi-VN" dirty="0" smtClean="0"/>
              <a:t> </a:t>
            </a:r>
            <a:r>
              <a:rPr lang="vi-VN" dirty="0"/>
              <a:t>Office 365 for Education giúp nâng cao khả năng tự phục vụ cho người dùng; giảng viên, học sinh, sinh viên sẽ có thể tự đăng ký, tự học và tìm hiểu”.</a:t>
            </a:r>
          </a:p>
          <a:p>
            <a:endParaRPr lang="vi-VN" dirty="0" smtClean="0"/>
          </a:p>
          <a:p>
            <a:pPr algn="l"/>
            <a:r>
              <a:rPr lang="vi-VN" dirty="0" smtClean="0"/>
              <a:t>“</a:t>
            </a:r>
            <a:r>
              <a:rPr lang="vi-VN" dirty="0"/>
              <a:t>Đồng thời, Office 365 for Education còn được tối ưu hóa công nghệ cảm ứng, giúp người sử dụng dễ dàng thao tác trên các thiết bị cảm ứng như máy tính bảng, Smartphone cùng không gian lưu trữ an toàn và khổng lồ (với bộ nhớ trực tuyến lên đến 1 TB)…”,</a:t>
            </a:r>
          </a:p>
        </p:txBody>
      </p:sp>
    </p:spTree>
    <p:extLst>
      <p:ext uri="{BB962C8B-B14F-4D97-AF65-F5344CB8AC3E}">
        <p14:creationId xmlns:p14="http://schemas.microsoft.com/office/powerpoint/2010/main" val="18326089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subTitle" idx="4294967295"/>
          </p:nvPr>
        </p:nvSpPr>
        <p:spPr>
          <a:xfrm>
            <a:off x="2133600" y="3352800"/>
            <a:ext cx="4876800" cy="457200"/>
          </a:xfrm>
        </p:spPr>
        <p:txBody>
          <a:bodyPr/>
          <a:lstStyle/>
          <a:p>
            <a:endParaRPr lang="en-US" sz="1600" b="0" dirty="0">
              <a:latin typeface="Arial" charset="0"/>
            </a:endParaRPr>
          </a:p>
        </p:txBody>
      </p:sp>
      <p:sp>
        <p:nvSpPr>
          <p:cNvPr id="84995" name="WordArt 3"/>
          <p:cNvSpPr>
            <a:spLocks noChangeArrowheads="1" noChangeShapeType="1" noTextEdit="1"/>
          </p:cNvSpPr>
          <p:nvPr/>
        </p:nvSpPr>
        <p:spPr bwMode="auto">
          <a:xfrm>
            <a:off x="2123728" y="3645024"/>
            <a:ext cx="5105400" cy="762000"/>
          </a:xfrm>
          <a:prstGeom prst="rect">
            <a:avLst/>
          </a:prstGeom>
        </p:spPr>
        <p:txBody>
          <a:bodyPr wrap="none" fromWordArt="1">
            <a:prstTxWarp prst="textDeflate">
              <a:avLst>
                <a:gd name="adj" fmla="val 0"/>
              </a:avLst>
            </a:prstTxWarp>
          </a:bodyPr>
          <a:lstStyle/>
          <a:p>
            <a:r>
              <a:rPr lang="vi-VN" sz="5400" b="1" kern="10" dirty="0">
                <a:ln w="28575">
                  <a:solidFill>
                    <a:schemeClr val="tx2"/>
                  </a:solidFill>
                  <a:round/>
                  <a:headEnd/>
                  <a:tailEnd/>
                </a:ln>
                <a:gradFill rotWithShape="1">
                  <a:gsLst>
                    <a:gs pos="0">
                      <a:schemeClr val="bg2"/>
                    </a:gs>
                    <a:gs pos="100000">
                      <a:schemeClr val="bg1"/>
                    </a:gs>
                  </a:gsLst>
                  <a:lin ang="5400000" scaled="1"/>
                </a:gradFill>
                <a:effectLst>
                  <a:outerShdw dist="89803" dir="2700000" algn="ctr" rotWithShape="0">
                    <a:srgbClr val="000000">
                      <a:alpha val="50000"/>
                    </a:srgbClr>
                  </a:outerShdw>
                </a:effectLst>
                <a:latin typeface="Verdana"/>
              </a:rPr>
              <a:t>Thank You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plate 045">
  <a:themeElements>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clrMap bg1="dk2" tx1="lt1" bg2="dk1" tx2="lt2" accent1="accent1" accent2="accent2" accent3="accent3" accent4="accent4" accent5="accent5" accent6="accent6" hlink="hlink" folHlink="folHlink"/>
    </a:extraClrScheme>
    <a:extraClrScheme>
      <a:clrScheme name="c046TGp_road_diagram 2">
        <a:dk1>
          <a:srgbClr val="2032B8"/>
        </a:dk1>
        <a:lt1>
          <a:srgbClr val="99CCFF"/>
        </a:lt1>
        <a:dk2>
          <a:srgbClr val="1940BB"/>
        </a:dk2>
        <a:lt2>
          <a:srgbClr val="FFFFFF"/>
        </a:lt2>
        <a:accent1>
          <a:srgbClr val="86C05A"/>
        </a:accent1>
        <a:accent2>
          <a:srgbClr val="9999FF"/>
        </a:accent2>
        <a:accent3>
          <a:srgbClr val="ABAFDA"/>
        </a:accent3>
        <a:accent4>
          <a:srgbClr val="82AEDA"/>
        </a:accent4>
        <a:accent5>
          <a:srgbClr val="C3DCB5"/>
        </a:accent5>
        <a:accent6>
          <a:srgbClr val="8A8AE7"/>
        </a:accent6>
        <a:hlink>
          <a:srgbClr val="0099CC"/>
        </a:hlink>
        <a:folHlink>
          <a:srgbClr val="336699"/>
        </a:folHlink>
      </a:clrScheme>
      <a:clrMap bg1="dk2" tx1="lt1" bg2="dk1" tx2="lt2" accent1="accent1" accent2="accent2" accent3="accent3" accent4="accent4" accent5="accent5" accent6="accent6" hlink="hlink" folHlink="folHlink"/>
    </a:extraClrScheme>
    <a:extraClrScheme>
      <a:clrScheme name="c046TGp_road_diagram 3">
        <a:dk1>
          <a:srgbClr val="31A6E1"/>
        </a:dk1>
        <a:lt1>
          <a:srgbClr val="99CCFF"/>
        </a:lt1>
        <a:dk2>
          <a:srgbClr val="095C7D"/>
        </a:dk2>
        <a:lt2>
          <a:srgbClr val="FFFFFF"/>
        </a:lt2>
        <a:accent1>
          <a:srgbClr val="3961E1"/>
        </a:accent1>
        <a:accent2>
          <a:srgbClr val="9999FF"/>
        </a:accent2>
        <a:accent3>
          <a:srgbClr val="AAB5BF"/>
        </a:accent3>
        <a:accent4>
          <a:srgbClr val="82AEDA"/>
        </a:accent4>
        <a:accent5>
          <a:srgbClr val="AEB7EE"/>
        </a:accent5>
        <a:accent6>
          <a:srgbClr val="8A8AE7"/>
        </a:accent6>
        <a:hlink>
          <a:srgbClr val="009999"/>
        </a:hlink>
        <a:folHlink>
          <a:srgbClr val="96969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184</TotalTime>
  <Words>695</Words>
  <Application>Microsoft Office PowerPoint</Application>
  <PresentationFormat>On-screen Show (4:3)</PresentationFormat>
  <Paragraphs>251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Template 045</vt:lpstr>
      <vt:lpstr>PowerPoint Template</vt:lpstr>
      <vt:lpstr>BÁO CÁO CHUẨN BỊ HỘI NGỊ ICSS 2018 </vt:lpstr>
      <vt:lpstr>CÔNG TÁC TỔ CHỨC</vt:lpstr>
      <vt:lpstr>CÔNG TÁC TỔ CHỨC -THÔNG BÁO </vt:lpstr>
      <vt:lpstr>CÔNG TÁC TIẾP NHẬN BÀI THAM LUẬN</vt:lpstr>
      <vt:lpstr>CÁC BƯỚC TIẾP NHẬN NHÀ TÀI TRỢ</vt:lpstr>
      <vt:lpstr>CÁC CÔNG VIỆC ĐÃ LÀM ĐƯỢC</vt:lpstr>
      <vt:lpstr>SỐ LƯỢNG BÀI ĐƠN VỊ ĐĂNG KÝ</vt:lpstr>
      <vt:lpstr>SỐ LƯỢNG BÀI BÁO CÁO ĐĂNG KÝ</vt:lpstr>
      <vt:lpstr>CÁC MỐC THỜI GIAN QUAN TRỌNG</vt:lpstr>
      <vt:lpstr>TIẾN TRÌNH HỘI NGHỊ ICSS2018</vt:lpstr>
      <vt:lpstr>Dịch vụ phụ thêm sau ICSS  TOUR DU LỊCH </vt:lpstr>
      <vt:lpstr>ĐỀ XUẤT CÁC VIỆC CỦA KHOA, ĐƠN VỊ </vt:lpstr>
      <vt:lpstr>PowerPoint Presentation</vt:lpstr>
      <vt:lpstr>Keynote Presentation</vt:lpstr>
      <vt:lpstr> Office 365 for Education </vt:lpstr>
      <vt:lpstr>PowerPoint Presentation</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Sky123.Org</dc:creator>
  <cp:lastModifiedBy>Sky123.Org</cp:lastModifiedBy>
  <cp:revision>31</cp:revision>
  <cp:lastPrinted>2018-08-02T05:02:51Z</cp:lastPrinted>
  <dcterms:created xsi:type="dcterms:W3CDTF">2018-08-01T04:04:52Z</dcterms:created>
  <dcterms:modified xsi:type="dcterms:W3CDTF">2018-08-02T05:02:52Z</dcterms:modified>
</cp:coreProperties>
</file>